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4" r:id="rId10"/>
    <p:sldId id="265" r:id="rId11"/>
    <p:sldId id="287" r:id="rId12"/>
    <p:sldId id="270" r:id="rId13"/>
    <p:sldId id="271" r:id="rId14"/>
    <p:sldId id="289" r:id="rId15"/>
    <p:sldId id="290" r:id="rId16"/>
    <p:sldId id="299" r:id="rId17"/>
    <p:sldId id="291" r:id="rId18"/>
    <p:sldId id="278" r:id="rId19"/>
    <p:sldId id="279" r:id="rId20"/>
    <p:sldId id="292" r:id="rId21"/>
    <p:sldId id="293" r:id="rId22"/>
    <p:sldId id="294" r:id="rId23"/>
    <p:sldId id="295" r:id="rId24"/>
    <p:sldId id="283" r:id="rId25"/>
    <p:sldId id="297" r:id="rId26"/>
    <p:sldId id="298" r:id="rId27"/>
    <p:sldId id="296" r:id="rId28"/>
    <p:sldId id="284" r:id="rId29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lpGXHQb1tgtnYRgLppjHcnh/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D4F7C2-E5C6-422D-8B2B-DFFDD3D394C3}">
  <a:tblStyle styleId="{7ED4F7C2-E5C6-422D-8B2B-DFFDD3D394C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2824" autoAdjust="0"/>
  </p:normalViewPr>
  <p:slideViewPr>
    <p:cSldViewPr snapToGrid="0">
      <p:cViewPr varScale="1">
        <p:scale>
          <a:sx n="94" d="100"/>
          <a:sy n="94" d="100"/>
        </p:scale>
        <p:origin x="1386" y="9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altLang="ko-KR" dirty="0"/>
              <a:t>Anomaly detection : normalcy / anomaly </a:t>
            </a:r>
            <a:r>
              <a:rPr lang="ko-KR" altLang="en-US" dirty="0"/>
              <a:t>구분 문제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본 논문 </a:t>
            </a:r>
            <a:r>
              <a:rPr lang="en-US" altLang="ko-KR" dirty="0"/>
              <a:t>goal : many clusters</a:t>
            </a:r>
            <a:r>
              <a:rPr lang="ko-KR" altLang="en-US" dirty="0"/>
              <a:t> 생성 </a:t>
            </a:r>
            <a:r>
              <a:rPr lang="en-US" altLang="ko-KR" dirty="0"/>
              <a:t>-&gt; </a:t>
            </a:r>
            <a:r>
              <a:rPr lang="ko-KR" altLang="en-US" dirty="0"/>
              <a:t>각 </a:t>
            </a:r>
            <a:r>
              <a:rPr lang="en-US" altLang="ko-KR" dirty="0"/>
              <a:t>cluster</a:t>
            </a:r>
            <a:r>
              <a:rPr lang="ko-KR" altLang="en-US" dirty="0"/>
              <a:t>가 </a:t>
            </a:r>
            <a:r>
              <a:rPr lang="en-US" altLang="ko-KR" dirty="0"/>
              <a:t>anomalous behaviors</a:t>
            </a:r>
            <a:r>
              <a:rPr lang="ko-KR" altLang="en-US" dirty="0"/>
              <a:t>를 나타냄</a:t>
            </a: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Clustering -&gt; Main</a:t>
            </a:r>
            <a:r>
              <a:rPr lang="ko-KR" altLang="en-US" dirty="0"/>
              <a:t> </a:t>
            </a:r>
            <a:r>
              <a:rPr lang="en-US" altLang="ko-KR" dirty="0"/>
              <a:t>concern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representation</a:t>
            </a:r>
            <a:r>
              <a:rPr lang="ko-KR" altLang="en-US" dirty="0"/>
              <a:t>이미지 표현</a:t>
            </a:r>
            <a:r>
              <a:rPr lang="en-GB" altLang="ko-KR" dirty="0"/>
              <a:t>(feature</a:t>
            </a:r>
            <a:r>
              <a:rPr lang="ko-KR" altLang="en-US" dirty="0"/>
              <a:t>어떻게 </a:t>
            </a:r>
            <a:r>
              <a:rPr lang="ko-KR" altLang="en-US" dirty="0" err="1"/>
              <a:t>뽑을래</a:t>
            </a:r>
            <a:r>
              <a:rPr lang="en-US" altLang="ko-KR" dirty="0"/>
              <a:t>)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접근법</a:t>
            </a:r>
            <a:r>
              <a:rPr lang="en-US" altLang="ko-KR" dirty="0"/>
              <a:t>1 : bag-of-</a:t>
            </a:r>
            <a:r>
              <a:rPr lang="en-US" altLang="ko-KR" dirty="0" err="1"/>
              <a:t>keypoints</a:t>
            </a:r>
            <a:r>
              <a:rPr lang="en-US" altLang="ko-KR" dirty="0"/>
              <a:t> – local descriptor</a:t>
            </a:r>
            <a:r>
              <a:rPr lang="ko-KR" altLang="en-US" dirty="0"/>
              <a:t>의 </a:t>
            </a:r>
            <a:r>
              <a:rPr lang="en-US" altLang="ko-KR" dirty="0"/>
              <a:t>histogram</a:t>
            </a:r>
            <a:r>
              <a:rPr lang="ko-KR" altLang="en-US" dirty="0"/>
              <a:t>을 </a:t>
            </a:r>
            <a:r>
              <a:rPr lang="en-US" altLang="ko-KR" dirty="0"/>
              <a:t>build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SIFT(Scale-Invariant Feature Transform) : </a:t>
            </a:r>
            <a:r>
              <a:rPr lang="ko-KR" altLang="en-US" dirty="0"/>
              <a:t>이미지의 크기와 회전에 불변하는 특징을 추출</a:t>
            </a:r>
            <a:r>
              <a:rPr lang="en-US" altLang="ko-KR" dirty="0"/>
              <a:t>. </a:t>
            </a:r>
            <a:r>
              <a:rPr lang="ko-KR" altLang="en-US" dirty="0"/>
              <a:t>서로 다른 두 이미지에서 </a:t>
            </a:r>
            <a:r>
              <a:rPr lang="en-US" altLang="ko-KR" dirty="0"/>
              <a:t>SIFT </a:t>
            </a:r>
            <a:r>
              <a:rPr lang="ko-KR" altLang="en-US" dirty="0"/>
              <a:t>특징을 각각 추출한 다음에 서로 가장 비슷한 특징끼리 매칭해주면 두 이미지에서 대응되는 부분을 찾을 수 있다는 기본 원리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TEXTON : </a:t>
            </a:r>
            <a:r>
              <a:rPr lang="ko-KR" altLang="en-US" dirty="0"/>
              <a:t>이미지의 텍스처를 표현하기 위한 개념</a:t>
            </a:r>
            <a:r>
              <a:rPr lang="en-US" altLang="ko-KR" dirty="0"/>
              <a:t>. </a:t>
            </a:r>
            <a:r>
              <a:rPr lang="ko-KR" altLang="en-US" dirty="0"/>
              <a:t>이미지에서 각 픽셀의 주변 패치를 분석하여 텍스처를 특징화</a:t>
            </a:r>
            <a:r>
              <a:rPr lang="en-US" altLang="ko-KR" dirty="0"/>
              <a:t>. </a:t>
            </a:r>
            <a:r>
              <a:rPr lang="en-US" altLang="ko-KR" dirty="0" err="1"/>
              <a:t>Texton</a:t>
            </a:r>
            <a:r>
              <a:rPr lang="ko-KR" altLang="en-US" dirty="0"/>
              <a:t>은 이미지 내에서 텍스처 패턴을 나타내는 작은 영역인 텍스처 단위를 의미하며</a:t>
            </a:r>
            <a:r>
              <a:rPr lang="en-US" altLang="ko-KR" dirty="0"/>
              <a:t>, </a:t>
            </a:r>
            <a:r>
              <a:rPr lang="ko-KR" altLang="en-US" dirty="0"/>
              <a:t>이러한 텍스처 단위를 사용하여 이미지의 텍스처 정보를 추출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Histogram build? : </a:t>
            </a:r>
            <a:r>
              <a:rPr lang="ko-KR" altLang="en-US" dirty="0"/>
              <a:t>이미지의 특징점을 찾아 주변 영역 </a:t>
            </a:r>
            <a:r>
              <a:rPr lang="ko-KR" altLang="en-US" dirty="0" err="1"/>
              <a:t>디스크립터</a:t>
            </a:r>
            <a:r>
              <a:rPr lang="en-US" altLang="ko-KR" dirty="0"/>
              <a:t>(SIFT,</a:t>
            </a:r>
            <a:r>
              <a:rPr lang="ko-KR" altLang="en-US" dirty="0"/>
              <a:t> </a:t>
            </a:r>
            <a:r>
              <a:rPr lang="en-US" altLang="ko-KR" dirty="0"/>
              <a:t>TEXTON 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r>
              <a:rPr lang="ko-KR" altLang="en-US" dirty="0"/>
              <a:t>들을 모아 히스토그램으로 표현</a:t>
            </a:r>
            <a:r>
              <a:rPr lang="en-US" altLang="ko-KR" dirty="0"/>
              <a:t>. </a:t>
            </a:r>
            <a:r>
              <a:rPr lang="ko-KR" altLang="en-US" dirty="0"/>
              <a:t>각 구간별로 특징 </a:t>
            </a:r>
            <a:r>
              <a:rPr lang="ko-KR" altLang="en-US" dirty="0" err="1"/>
              <a:t>디스크립터가</a:t>
            </a:r>
            <a:r>
              <a:rPr lang="ko-KR" altLang="en-US" dirty="0"/>
              <a:t> 얼마나 많이 발생했는지 나타냄</a:t>
            </a: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접근법</a:t>
            </a:r>
            <a:r>
              <a:rPr lang="en-US" altLang="ko-KR" dirty="0"/>
              <a:t>2 : spatial pooling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이미지의 전체적인</a:t>
            </a:r>
            <a:r>
              <a:rPr lang="en-US" altLang="ko-KR" dirty="0"/>
              <a:t>(holistic)</a:t>
            </a:r>
            <a:r>
              <a:rPr lang="ko-KR" altLang="en-US" dirty="0"/>
              <a:t> 특징을 얻기 위하여 평균화를 함으로써 </a:t>
            </a:r>
            <a:r>
              <a:rPr lang="en-US" altLang="ko-KR" dirty="0"/>
              <a:t>local descriptor</a:t>
            </a:r>
            <a:r>
              <a:rPr lang="en-GB" altLang="ko-KR" dirty="0"/>
              <a:t>s</a:t>
            </a:r>
            <a:r>
              <a:rPr lang="ko-KR" altLang="en-US" dirty="0" err="1"/>
              <a:t>를</a:t>
            </a:r>
            <a:r>
              <a:rPr lang="ko-KR" altLang="en-US" dirty="0"/>
              <a:t> 합침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위 두가지 접근법의 목표 </a:t>
            </a:r>
            <a:r>
              <a:rPr lang="en-US" altLang="ko-KR" dirty="0"/>
              <a:t>: </a:t>
            </a:r>
            <a:r>
              <a:rPr lang="en-GB" altLang="ko-KR" dirty="0"/>
              <a:t>supervision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</a:t>
            </a:r>
            <a:r>
              <a:rPr lang="ko-KR" altLang="en-US" dirty="0"/>
              <a:t>을 가지고 분류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본 논문 목표 </a:t>
            </a:r>
            <a:r>
              <a:rPr lang="en-US" altLang="ko-KR" dirty="0"/>
              <a:t>: supervision(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없이 혹은 최소한만을 가지고 </a:t>
            </a:r>
            <a:r>
              <a:rPr lang="en-GB" altLang="ko-KR" dirty="0"/>
              <a:t>subtle differences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GB" altLang="ko-KR" dirty="0"/>
              <a:t>cluster</a:t>
            </a:r>
            <a:r>
              <a:rPr lang="ko-KR" altLang="en-US" dirty="0"/>
              <a:t>하는 것 </a:t>
            </a:r>
            <a:r>
              <a:rPr lang="en-US" altLang="ko-KR" dirty="0"/>
              <a:t>+ Patch </a:t>
            </a:r>
            <a:r>
              <a:rPr lang="ko-KR" altLang="en-US" dirty="0"/>
              <a:t>표현</a:t>
            </a:r>
            <a:r>
              <a:rPr lang="en-US" altLang="ko-KR" dirty="0"/>
              <a:t> -&gt; </a:t>
            </a:r>
            <a:r>
              <a:rPr lang="ko-KR" altLang="en-US" dirty="0"/>
              <a:t>다중 인스턴스 클러스터링으로 변환</a:t>
            </a:r>
            <a:endParaRPr lang="en-US" altLang="ko-KR" dirty="0"/>
          </a:p>
        </p:txBody>
      </p:sp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altLang="ko-KR" dirty="0"/>
              <a:t>Anomaly detection : normalcy / anomaly </a:t>
            </a:r>
            <a:r>
              <a:rPr lang="ko-KR" altLang="en-US" dirty="0"/>
              <a:t>구분 문제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본 논문 </a:t>
            </a:r>
            <a:r>
              <a:rPr lang="en-US" altLang="ko-KR" dirty="0"/>
              <a:t>goal : many clusters</a:t>
            </a:r>
            <a:r>
              <a:rPr lang="ko-KR" altLang="en-US" dirty="0"/>
              <a:t> 생성 </a:t>
            </a:r>
            <a:r>
              <a:rPr lang="en-US" altLang="ko-KR" dirty="0"/>
              <a:t>-&gt; </a:t>
            </a:r>
            <a:r>
              <a:rPr lang="ko-KR" altLang="en-US" dirty="0"/>
              <a:t>각 </a:t>
            </a:r>
            <a:r>
              <a:rPr lang="en-US" altLang="ko-KR" dirty="0"/>
              <a:t>cluster</a:t>
            </a:r>
            <a:r>
              <a:rPr lang="ko-KR" altLang="en-US" dirty="0"/>
              <a:t>가 </a:t>
            </a:r>
            <a:r>
              <a:rPr lang="en-US" altLang="ko-KR" dirty="0"/>
              <a:t>anomalous behaviors</a:t>
            </a:r>
            <a:r>
              <a:rPr lang="ko-KR" altLang="en-US" dirty="0"/>
              <a:t>를 나타냄</a:t>
            </a: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Clustering -&gt; Main</a:t>
            </a:r>
            <a:r>
              <a:rPr lang="ko-KR" altLang="en-US" dirty="0"/>
              <a:t> </a:t>
            </a:r>
            <a:r>
              <a:rPr lang="en-US" altLang="ko-KR" dirty="0"/>
              <a:t>concern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representation</a:t>
            </a:r>
            <a:r>
              <a:rPr lang="ko-KR" altLang="en-US" dirty="0"/>
              <a:t>이미지 표현</a:t>
            </a:r>
            <a:r>
              <a:rPr lang="en-GB" altLang="ko-KR" dirty="0"/>
              <a:t>(feature</a:t>
            </a:r>
            <a:r>
              <a:rPr lang="ko-KR" altLang="en-US" dirty="0"/>
              <a:t>어떻게 </a:t>
            </a:r>
            <a:r>
              <a:rPr lang="ko-KR" altLang="en-US" dirty="0" err="1"/>
              <a:t>뽑을래</a:t>
            </a:r>
            <a:r>
              <a:rPr lang="en-US" altLang="ko-KR" dirty="0"/>
              <a:t>)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접근법</a:t>
            </a:r>
            <a:r>
              <a:rPr lang="en-US" altLang="ko-KR" dirty="0"/>
              <a:t>1 : bag-of-</a:t>
            </a:r>
            <a:r>
              <a:rPr lang="en-US" altLang="ko-KR" dirty="0" err="1"/>
              <a:t>keypoints</a:t>
            </a:r>
            <a:r>
              <a:rPr lang="en-US" altLang="ko-KR" dirty="0"/>
              <a:t> – local descriptor</a:t>
            </a:r>
            <a:r>
              <a:rPr lang="ko-KR" altLang="en-US" dirty="0"/>
              <a:t>의 </a:t>
            </a:r>
            <a:r>
              <a:rPr lang="en-US" altLang="ko-KR" dirty="0"/>
              <a:t>histogram</a:t>
            </a:r>
            <a:r>
              <a:rPr lang="ko-KR" altLang="en-US" dirty="0"/>
              <a:t>을 </a:t>
            </a:r>
            <a:r>
              <a:rPr lang="en-US" altLang="ko-KR" dirty="0"/>
              <a:t>build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SIFT(Scale-Invariant Feature Transform) : </a:t>
            </a:r>
            <a:r>
              <a:rPr lang="ko-KR" altLang="en-US" dirty="0"/>
              <a:t>이미지의 크기와 회전에 불변하는 특징을 추출</a:t>
            </a:r>
            <a:r>
              <a:rPr lang="en-US" altLang="ko-KR" dirty="0"/>
              <a:t>. </a:t>
            </a:r>
            <a:r>
              <a:rPr lang="ko-KR" altLang="en-US" dirty="0"/>
              <a:t>서로 다른 두 이미지에서 </a:t>
            </a:r>
            <a:r>
              <a:rPr lang="en-US" altLang="ko-KR" dirty="0"/>
              <a:t>SIFT </a:t>
            </a:r>
            <a:r>
              <a:rPr lang="ko-KR" altLang="en-US" dirty="0"/>
              <a:t>특징을 각각 추출한 다음에 서로 가장 비슷한 특징끼리 매칭해주면 두 이미지에서 대응되는 부분을 찾을 수 있다는 기본 원리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TEXTON : </a:t>
            </a:r>
            <a:r>
              <a:rPr lang="ko-KR" altLang="en-US" dirty="0"/>
              <a:t>이미지의 텍스처를 표현하기 위한 개념</a:t>
            </a:r>
            <a:r>
              <a:rPr lang="en-US" altLang="ko-KR" dirty="0"/>
              <a:t>. </a:t>
            </a:r>
            <a:r>
              <a:rPr lang="ko-KR" altLang="en-US" dirty="0"/>
              <a:t>이미지에서 각 픽셀의 주변 패치를 분석하여 텍스처를 특징화</a:t>
            </a:r>
            <a:r>
              <a:rPr lang="en-US" altLang="ko-KR" dirty="0"/>
              <a:t>. </a:t>
            </a:r>
            <a:r>
              <a:rPr lang="en-US" altLang="ko-KR" dirty="0" err="1"/>
              <a:t>Texton</a:t>
            </a:r>
            <a:r>
              <a:rPr lang="ko-KR" altLang="en-US" dirty="0"/>
              <a:t>은 이미지 내에서 텍스처 패턴을 나타내는 작은 영역인 텍스처 단위를 의미하며</a:t>
            </a:r>
            <a:r>
              <a:rPr lang="en-US" altLang="ko-KR" dirty="0"/>
              <a:t>, </a:t>
            </a:r>
            <a:r>
              <a:rPr lang="ko-KR" altLang="en-US" dirty="0"/>
              <a:t>이러한 텍스처 단위를 사용하여 이미지의 텍스처 정보를 추출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Histogram build? : </a:t>
            </a:r>
            <a:r>
              <a:rPr lang="ko-KR" altLang="en-US" dirty="0"/>
              <a:t>이미지의 특징점을 찾아 주변 영역 </a:t>
            </a:r>
            <a:r>
              <a:rPr lang="ko-KR" altLang="en-US" dirty="0" err="1"/>
              <a:t>디스크립터</a:t>
            </a:r>
            <a:r>
              <a:rPr lang="en-US" altLang="ko-KR" dirty="0"/>
              <a:t>(SIFT,</a:t>
            </a:r>
            <a:r>
              <a:rPr lang="ko-KR" altLang="en-US" dirty="0"/>
              <a:t> </a:t>
            </a:r>
            <a:r>
              <a:rPr lang="en-US" altLang="ko-KR" dirty="0"/>
              <a:t>TEXTON 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r>
              <a:rPr lang="ko-KR" altLang="en-US" dirty="0"/>
              <a:t>들을 모아 히스토그램으로 표현</a:t>
            </a:r>
            <a:r>
              <a:rPr lang="en-US" altLang="ko-KR" dirty="0"/>
              <a:t>. </a:t>
            </a:r>
            <a:r>
              <a:rPr lang="ko-KR" altLang="en-US" dirty="0"/>
              <a:t>각 구간별로 특징 </a:t>
            </a:r>
            <a:r>
              <a:rPr lang="ko-KR" altLang="en-US" dirty="0" err="1"/>
              <a:t>디스크립터가</a:t>
            </a:r>
            <a:r>
              <a:rPr lang="ko-KR" altLang="en-US" dirty="0"/>
              <a:t> 얼마나 많이 발생했는지 나타냄</a:t>
            </a: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US" altLang="ko-KR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ko-KR" altLang="en-US" dirty="0"/>
              <a:t>접근법</a:t>
            </a:r>
            <a:r>
              <a:rPr lang="en-US" altLang="ko-KR" dirty="0"/>
              <a:t>2 : spatial pooling</a:t>
            </a:r>
            <a:endParaRPr lang="en-GB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기존의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모델들은 모두 입력 이미지가 고정된 크기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(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ex 224x 244)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입력이 요구되었다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때문에 신경망을 통과시키기 위해서는 이미지를 고정된 크기로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crop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하거나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warp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해야 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이에 저자는 원본 이미지의 특징을 고스란히 간직한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을 얻어 크기 변화에 관계 없이 고정된 길이의 출력을 만들어 낼 수 있는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Spatial Pyramid Pooling(SPP)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제안한다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과정</a:t>
            </a:r>
            <a:endParaRPr lang="en-US" altLang="ko-KR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전체 이미지를 미리 학습된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을 통과시켜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을 추출한다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2.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Selective Search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통해서 찾은 각각의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ROI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들은 각각의 크기와 비율이 다르다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때문에 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SPP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이용하여 고정된 크기의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feature vector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추출한다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3.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feature vector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fully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oto Sans Light"/>
              </a:rPr>
              <a:t>connectied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에 통과 시킨다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4.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추출한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binary SVM Classifier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학습 시킨다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5.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추출한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로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oto Sans Light"/>
              </a:rPr>
              <a:t>Bouding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 box regressor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학습 시킨다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가장 핵심은 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SPP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을 이용하여 크기가 다른 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을 고정된 크기의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oto Sans Light"/>
              </a:rPr>
              <a:t>feuatre</a:t>
            </a:r>
            <a:r>
              <a:rPr lang="en-GB" b="0" i="0" dirty="0">
                <a:solidFill>
                  <a:srgbClr val="000000"/>
                </a:solidFill>
                <a:effectLst/>
                <a:latin typeface="Noto Sans Light"/>
              </a:rPr>
              <a:t>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로 뽑아내는 것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NanumSquare"/>
              </a:rPr>
              <a:t>Spatial Pyramid Pooling</a:t>
            </a:r>
            <a:endParaRPr lang="en-GB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SPP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동작 방식은 아래 이미지와 같다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첫 번째로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Convolution Layer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로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Noto Sans Light"/>
              </a:rPr>
              <a:t>부터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 </a:t>
            </a:r>
            <a:r>
              <a:rPr lang="en-GB" b="0" i="0" dirty="0" err="1">
                <a:solidFill>
                  <a:srgbClr val="222426"/>
                </a:solidFill>
                <a:effectLst/>
                <a:latin typeface="Noto Sans Light"/>
              </a:rPr>
              <a:t>featrue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 map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을 입력 받는다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두 번째로 입력된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feature map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을 미리 정해져 있는 영역으로 나눈다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 (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이미지의 경우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4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x4, 2x2, 1x1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세가지 영역을 제공하며 분할된 각각을 하나의 피라미드라고 부른다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.)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세 번째로 각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bin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에 대해서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max pooling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연산을 진행한다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 (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각 피라미드의 한 칸을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bin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이라고 부른다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.)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네 번째로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max pooling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 결과를 이어 붙인다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anumSquare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입력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feature map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</a:t>
            </a:r>
            <a:r>
              <a:rPr lang="en-GB" b="0" i="0" dirty="0" err="1">
                <a:solidFill>
                  <a:srgbClr val="222426"/>
                </a:solidFill>
                <a:effectLst/>
                <a:latin typeface="Noto Sans Light"/>
              </a:rPr>
              <a:t>chanel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크기를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k, bin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개수를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M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이라고 했을 때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SPP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최종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output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은 </a:t>
            </a:r>
            <a:r>
              <a:rPr lang="en-GB" b="0" i="0" dirty="0" err="1">
                <a:solidFill>
                  <a:srgbClr val="222426"/>
                </a:solidFill>
                <a:effectLst/>
                <a:latin typeface="Noto Sans Light"/>
              </a:rPr>
              <a:t>kM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차원의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vector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이다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때문에 입력 이미지의 크기와는 상관없이 미리 설정한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bin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개수와 채널 값으로 </a:t>
            </a:r>
            <a:r>
              <a:rPr lang="en-GB" b="0" i="0" dirty="0">
                <a:solidFill>
                  <a:srgbClr val="222426"/>
                </a:solidFill>
                <a:effectLst/>
                <a:latin typeface="Noto Sans Light"/>
              </a:rPr>
              <a:t>SPP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의 출력이 결정되므로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,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Noto Sans Light"/>
              </a:rPr>
              <a:t>항상 동일한 크기의 결과를 돌려준다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Noto Sans Ligh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NanumSquare"/>
            </a:endParaRP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위 두가지 접근법의 목표 </a:t>
            </a:r>
            <a:r>
              <a:rPr lang="en-US" altLang="ko-KR" dirty="0"/>
              <a:t>: </a:t>
            </a:r>
            <a:r>
              <a:rPr lang="en-GB" altLang="ko-KR" dirty="0"/>
              <a:t>supervision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</a:t>
            </a:r>
            <a:r>
              <a:rPr lang="ko-KR" altLang="en-US" dirty="0"/>
              <a:t>을 가지고 분류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본 논문 목표 </a:t>
            </a:r>
            <a:r>
              <a:rPr lang="en-US" altLang="ko-KR" dirty="0"/>
              <a:t>: supervision(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없이 혹은 최소한만을 가지고 </a:t>
            </a:r>
            <a:r>
              <a:rPr lang="en-GB" altLang="ko-KR" dirty="0"/>
              <a:t>subtle differences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GB" altLang="ko-KR" dirty="0"/>
              <a:t>cluster</a:t>
            </a:r>
            <a:r>
              <a:rPr lang="ko-KR" altLang="en-US" dirty="0"/>
              <a:t>하는 것 </a:t>
            </a:r>
            <a:r>
              <a:rPr lang="en-US" altLang="ko-KR" dirty="0"/>
              <a:t>+ Patch </a:t>
            </a:r>
            <a:r>
              <a:rPr lang="ko-KR" altLang="en-US" dirty="0"/>
              <a:t>표현</a:t>
            </a:r>
            <a:r>
              <a:rPr lang="en-US" altLang="ko-KR" dirty="0"/>
              <a:t> -&gt; </a:t>
            </a:r>
            <a:r>
              <a:rPr lang="ko-KR" altLang="en-US" dirty="0"/>
              <a:t>다중 인스턴스 클러스터링으로 변환</a:t>
            </a:r>
            <a:endParaRPr lang="en-US" altLang="ko-KR" dirty="0"/>
          </a:p>
        </p:txBody>
      </p:sp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018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X : set of images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Holistic approach -&gt; does not take into account local anomalies (suboptimal)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(</a:t>
            </a:r>
            <a:r>
              <a:rPr lang="ko-KR" altLang="en-US" dirty="0"/>
              <a:t>제안</a:t>
            </a:r>
            <a:r>
              <a:rPr lang="en-US" altLang="ko-KR" dirty="0"/>
              <a:t>) A bag of patch embeddings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Patch embedding</a:t>
            </a:r>
            <a:r>
              <a:rPr lang="ko-KR" altLang="en-US" dirty="0"/>
              <a:t>을 사전학습</a:t>
            </a:r>
            <a:r>
              <a:rPr lang="en-US" altLang="ko-KR" dirty="0"/>
              <a:t> deep neural networks</a:t>
            </a:r>
            <a:r>
              <a:rPr lang="ko-KR" altLang="en-US" dirty="0"/>
              <a:t>로 얻음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Patch embeddings</a:t>
            </a:r>
            <a:r>
              <a:rPr lang="ko-KR" altLang="en-US" dirty="0"/>
              <a:t>의 집합인 </a:t>
            </a:r>
            <a:r>
              <a:rPr lang="en-US" altLang="ko-KR" dirty="0"/>
              <a:t>‘Bag’</a:t>
            </a:r>
            <a:r>
              <a:rPr lang="ko-KR" altLang="en-US" dirty="0"/>
              <a:t>을 다중 인스턴스 클러스터링 문제로 다루고자 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Ex – bag1</a:t>
            </a:r>
            <a:r>
              <a:rPr lang="ko-KR" altLang="en-US" dirty="0"/>
              <a:t>정상</a:t>
            </a:r>
            <a:r>
              <a:rPr lang="en-US" altLang="ko-KR" dirty="0"/>
              <a:t>, bag2</a:t>
            </a:r>
            <a:r>
              <a:rPr lang="ko-KR" altLang="en-US" dirty="0"/>
              <a:t>비정상 </a:t>
            </a:r>
            <a:r>
              <a:rPr lang="en-US" altLang="ko-KR" dirty="0"/>
              <a:t>-&gt; </a:t>
            </a:r>
            <a:r>
              <a:rPr lang="ko-KR" altLang="en-US" dirty="0"/>
              <a:t>각 다른 클러스터에 속하게 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(</a:t>
            </a:r>
            <a:r>
              <a:rPr lang="ko-KR" altLang="en-US" dirty="0"/>
              <a:t>목적</a:t>
            </a:r>
            <a:r>
              <a:rPr lang="en-US" altLang="ko-KR" dirty="0"/>
              <a:t>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비슷한 이미지 또는 비슷한 속성을 가진 이미지들을 그룹화</a:t>
            </a:r>
            <a:endParaRPr lang="en-US" altLang="ko-KR" dirty="0"/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500" dirty="0"/>
              <a:t>Z : Bag of instances(instances</a:t>
            </a:r>
            <a:r>
              <a:rPr lang="ko-KR" altLang="en-US" sz="500" dirty="0"/>
              <a:t>는 </a:t>
            </a:r>
            <a:r>
              <a:rPr lang="en-US" altLang="ko-KR" sz="500" dirty="0"/>
              <a:t>embedding</a:t>
            </a:r>
            <a:r>
              <a:rPr lang="ko-KR" altLang="en-US" sz="500" dirty="0"/>
              <a:t>을 의미하는 것 같음</a:t>
            </a:r>
            <a:r>
              <a:rPr lang="en-US" altLang="ko-KR" sz="500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500" dirty="0"/>
              <a:t>범용적 클러스터 기법으로 그룹화하고 싶어</a:t>
            </a:r>
            <a:r>
              <a:rPr lang="en-US" altLang="ko-KR" sz="500" dirty="0"/>
              <a:t> -&gt; Bag </a:t>
            </a:r>
            <a:r>
              <a:rPr lang="ko-KR" altLang="en-US" sz="500" dirty="0"/>
              <a:t>사이 </a:t>
            </a:r>
            <a:r>
              <a:rPr lang="en-US" altLang="ko-KR" sz="500" dirty="0"/>
              <a:t>distance </a:t>
            </a:r>
            <a:r>
              <a:rPr lang="ko-KR" altLang="en-US" sz="500" dirty="0" err="1"/>
              <a:t>구해야됨</a:t>
            </a: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500" dirty="0"/>
              <a:t>Distance </a:t>
            </a:r>
            <a:r>
              <a:rPr lang="ko-KR" altLang="en-US" sz="500" dirty="0"/>
              <a:t>계산법</a:t>
            </a:r>
            <a:endParaRPr lang="en-US" altLang="ko-KR" sz="5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altLang="ko-KR" sz="500" dirty="0"/>
              <a:t>Embedding</a:t>
            </a:r>
            <a:r>
              <a:rPr lang="ko-KR" altLang="en-US" sz="500" dirty="0"/>
              <a:t>사이 거리 구하기 </a:t>
            </a:r>
            <a:r>
              <a:rPr lang="en-US" altLang="ko-KR" sz="500" dirty="0"/>
              <a:t>-&gt; Aggregate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altLang="ko-KR" sz="500" dirty="0"/>
              <a:t>Aggregate embedding -&gt;Embedding</a:t>
            </a:r>
            <a:r>
              <a:rPr lang="ko-KR" altLang="en-US" sz="500" dirty="0"/>
              <a:t>사이 거리 구하기 </a:t>
            </a:r>
            <a:r>
              <a:rPr lang="en-US" altLang="ko-KR" sz="500" dirty="0"/>
              <a:t>=&gt; computation </a:t>
            </a:r>
            <a:r>
              <a:rPr lang="ko-KR" altLang="en-US" sz="500" dirty="0"/>
              <a:t>줄이기 때문에 채택</a:t>
            </a:r>
            <a:endParaRPr lang="en-US" altLang="ko-KR" sz="5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US" altLang="ko-KR" sz="5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500" dirty="0"/>
              <a:t>Weighted average embeddings (Patch Embedding</a:t>
            </a:r>
            <a:r>
              <a:rPr lang="ko-KR" altLang="en-US" sz="500" dirty="0"/>
              <a:t> </a:t>
            </a:r>
            <a:r>
              <a:rPr lang="ko-KR" altLang="en-US" sz="500" dirty="0" err="1"/>
              <a:t>구할때</a:t>
            </a:r>
            <a:r>
              <a:rPr lang="en-US" altLang="ko-KR" sz="500" dirty="0"/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500" dirty="0"/>
              <a:t>목적 </a:t>
            </a:r>
            <a:r>
              <a:rPr lang="en-US" altLang="ko-KR" sz="500" dirty="0"/>
              <a:t>: </a:t>
            </a:r>
            <a:r>
              <a:rPr lang="ko-KR" altLang="en-US" sz="500" dirty="0"/>
              <a:t>공통적인 특성</a:t>
            </a:r>
            <a:r>
              <a:rPr lang="en-US" altLang="ko-KR" sz="500" dirty="0"/>
              <a:t>(ex-</a:t>
            </a:r>
            <a:r>
              <a:rPr lang="ko-KR" altLang="en-US" sz="500" dirty="0"/>
              <a:t>배경</a:t>
            </a:r>
            <a:r>
              <a:rPr lang="en-US" altLang="ko-KR" sz="500" dirty="0"/>
              <a:t>)</a:t>
            </a:r>
            <a:r>
              <a:rPr lang="ko-KR" altLang="en-US" sz="500" dirty="0"/>
              <a:t>이 아닌</a:t>
            </a:r>
            <a:r>
              <a:rPr lang="en-US" altLang="ko-KR" sz="500" dirty="0"/>
              <a:t>, Anomaly </a:t>
            </a:r>
            <a:r>
              <a:rPr lang="en-US" altLang="ko-KR" sz="500" dirty="0" err="1"/>
              <a:t>regio</a:t>
            </a:r>
            <a:r>
              <a:rPr lang="ko-KR" altLang="en-US" sz="500" dirty="0"/>
              <a:t>이 있는 부분이 클러스터간 거리를 구하는데 더 많은 기여도를 했으면 함</a:t>
            </a:r>
            <a:endParaRPr lang="en-US" altLang="ko-KR" sz="5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l-GR" altLang="ko-KR" sz="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US" altLang="ko-KR" sz="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weight vector </a:t>
            </a:r>
            <a:r>
              <a:rPr lang="ko-KR" altLang="en-US" sz="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r>
              <a:rPr lang="en-US" altLang="ko-KR" sz="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lang="en-US" altLang="ko-KR" sz="500" dirty="0"/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877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l-GR" altLang="ko-KR" sz="5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US" altLang="ko-KR" sz="5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(weight vector) </a:t>
            </a:r>
            <a:r>
              <a:rPr lang="ko-KR" altLang="en-US" sz="5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구하기 </a:t>
            </a:r>
            <a:r>
              <a:rPr lang="en-US" altLang="ko-KR" sz="500" dirty="0"/>
              <a:t>(unsupervised setting)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500" dirty="0"/>
              <a:t>Z(bag) </a:t>
            </a:r>
            <a:r>
              <a:rPr lang="ko-KR" altLang="en-US" sz="500" dirty="0"/>
              <a:t>간의 거리 구하는데</a:t>
            </a: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500" dirty="0"/>
              <a:t>The Maximum </a:t>
            </a:r>
            <a:r>
              <a:rPr lang="en-US" altLang="ko-KR" sz="500" dirty="0" err="1"/>
              <a:t>Hausdorff</a:t>
            </a:r>
            <a:r>
              <a:rPr lang="en-US" altLang="ko-KR" sz="500" dirty="0"/>
              <a:t> distance</a:t>
            </a:r>
            <a:r>
              <a:rPr lang="ko-KR" altLang="en-US" sz="500" dirty="0"/>
              <a:t>주로 사용하여 가중치 정의</a:t>
            </a:r>
            <a:endParaRPr lang="en-US" altLang="ko-KR" sz="5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500" dirty="0"/>
              <a:t>이미지 간 </a:t>
            </a:r>
            <a:r>
              <a:rPr lang="en-US" altLang="ko-KR" sz="500" dirty="0"/>
              <a:t>patch embedding </a:t>
            </a:r>
            <a:r>
              <a:rPr lang="ko-KR" altLang="en-US" sz="500" dirty="0"/>
              <a:t>의</a:t>
            </a:r>
            <a:r>
              <a:rPr lang="en-US" altLang="ko-KR" sz="500" dirty="0"/>
              <a:t> max</a:t>
            </a:r>
            <a:r>
              <a:rPr lang="ko-KR" altLang="en-US" sz="500" dirty="0"/>
              <a:t>값 </a:t>
            </a:r>
            <a:r>
              <a:rPr lang="en-US" altLang="ko-KR" sz="500" dirty="0"/>
              <a:t>: inhomogeneous </a:t>
            </a:r>
            <a:r>
              <a:rPr lang="ko-KR" altLang="en-US" sz="500" dirty="0"/>
              <a:t>를 감지하기 위함</a:t>
            </a:r>
            <a:r>
              <a:rPr lang="en-US" altLang="ko-KR" sz="500" dirty="0"/>
              <a:t> (</a:t>
            </a:r>
            <a:r>
              <a:rPr lang="ko-KR" altLang="en-US" sz="500" dirty="0"/>
              <a:t>가장 다른 특성을 보여주고자</a:t>
            </a:r>
            <a:r>
              <a:rPr lang="en-US" altLang="ko-KR" sz="500" dirty="0"/>
              <a:t>-</a:t>
            </a:r>
            <a:r>
              <a:rPr lang="ko-KR" altLang="en-US" sz="500" dirty="0"/>
              <a:t>차이 감지</a:t>
            </a:r>
            <a:r>
              <a:rPr lang="en-US" altLang="ko-KR" sz="500" dirty="0"/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500" dirty="0"/>
              <a:t>식에서 </a:t>
            </a:r>
            <a:r>
              <a:rPr lang="en-US" altLang="ko-KR" sz="500" dirty="0"/>
              <a:t>min : </a:t>
            </a:r>
            <a:r>
              <a:rPr lang="ko-KR" altLang="en-US" sz="500" dirty="0"/>
              <a:t>이미지 내에서 유사한 패치를 찾는데</a:t>
            </a:r>
            <a:endParaRPr lang="en-US" altLang="ko-KR" sz="5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sz="500" dirty="0"/>
              <a:t>한계점 </a:t>
            </a:r>
            <a:r>
              <a:rPr lang="en-US" altLang="ko-KR" sz="500" dirty="0"/>
              <a:t>: </a:t>
            </a:r>
            <a:r>
              <a:rPr lang="ko-KR" altLang="en-US" sz="500" dirty="0"/>
              <a:t>두 개의 가방</a:t>
            </a:r>
            <a:r>
              <a:rPr lang="en-US" altLang="ko-KR" sz="500" dirty="0"/>
              <a:t>(bag)</a:t>
            </a:r>
            <a:r>
              <a:rPr lang="ko-KR" altLang="en-US" sz="500" dirty="0"/>
              <a:t>에서 단일 인스턴스 간의 거리에만 초점을 둠</a:t>
            </a:r>
            <a:r>
              <a:rPr lang="en-US" altLang="ko-KR" sz="500" dirty="0"/>
              <a:t>(</a:t>
            </a:r>
            <a:r>
              <a:rPr lang="ko-KR" altLang="en-US" sz="500" dirty="0"/>
              <a:t>패치 </a:t>
            </a:r>
            <a:r>
              <a:rPr lang="en-US" altLang="ko-KR" sz="500" dirty="0"/>
              <a:t>1</a:t>
            </a:r>
            <a:r>
              <a:rPr lang="ko-KR" altLang="en-US" sz="500" dirty="0"/>
              <a:t>개씩만 비교 고려한다는 말</a:t>
            </a:r>
            <a:r>
              <a:rPr lang="en-US" altLang="ko-KR" sz="500" dirty="0"/>
              <a:t>) -&gt; </a:t>
            </a:r>
            <a:r>
              <a:rPr lang="ko-KR" altLang="en-US" sz="500" dirty="0"/>
              <a:t>여러 인스턴스를 </a:t>
            </a:r>
            <a:r>
              <a:rPr lang="ko-KR" altLang="en-US" sz="500" dirty="0" err="1"/>
              <a:t>고려해야함</a:t>
            </a:r>
            <a:r>
              <a:rPr lang="en-US" altLang="ko-KR" sz="500" dirty="0"/>
              <a:t>!</a:t>
            </a:r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7792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l-GR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Τττττ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l-GR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ττ</a:t>
            </a:r>
            <a:endParaRPr lang="en-US" altLang="ko-KR" sz="500" dirty="0"/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247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기존의 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Eq(5)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lang="ko-KR" altLang="en-US" sz="105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기댓값을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취하는 이유는 여러 이미지에서의 패치들 간의 유사성을 평균적으로 계산하기 위함</a:t>
            </a:r>
            <a:endParaRPr lang="en-US" altLang="ko-KR" sz="105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하지만 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Eq(6)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에서는 정상 데이터의 </a:t>
            </a:r>
            <a:r>
              <a:rPr lang="ko-KR" altLang="en-US" sz="105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패치들만을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고려하고 있기 때문에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이미지 간의 유사성을 계산하는 것이 아니라 동일한 이미지 내에서 패치들 간의 유사성을 평가하면 되기 때문에 </a:t>
            </a:r>
            <a:r>
              <a:rPr lang="en-US" altLang="ko-KR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expectation</a:t>
            </a:r>
            <a:r>
              <a:rPr lang="ko-KR" altLang="en-US" sz="105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이 필요하지 않음</a:t>
            </a:r>
            <a:endParaRPr lang="en-US" altLang="ko-KR" sz="500" dirty="0"/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654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비지도 클러스터링 경우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클러스터링을 위해 레이블이 지정된 데이터가 제공되지 않으며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알고리즘은 그라운드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트루스에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대한 사전 지식 없이 클러스터를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발견해야함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준지도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클러스터링에서는 이상 감지 훈련 세트에서 제공된 정상 데이터에 대해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alpha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계산하기 위해 레이블이 지정된 정상 데이터를 사용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WRN-50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두 번째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잔차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블록과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3x3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평균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풀링을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사용하는 이유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이미지의 중요한 특성을 잘 포착하고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패치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임베딩을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전반적으로 요약하기 위해서</a:t>
            </a: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804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2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7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70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78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918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850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기여도, 비판적 시각 생각하기</a:t>
            </a: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Anomaly Clustering(</a:t>
            </a:r>
            <a:r>
              <a:rPr lang="ko-KR" altLang="en-US" dirty="0"/>
              <a:t>같은 </a:t>
            </a:r>
            <a:r>
              <a:rPr lang="en-US" altLang="ko-KR" dirty="0"/>
              <a:t>anomaly</a:t>
            </a:r>
            <a:r>
              <a:rPr lang="ko-KR" altLang="en-US" dirty="0"/>
              <a:t>유형으로 </a:t>
            </a:r>
            <a:r>
              <a:rPr lang="ko-KR" altLang="en-US" dirty="0" err="1"/>
              <a:t>그룹핑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dirty="0"/>
              <a:t>Anomaly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r>
              <a:rPr lang="ko-KR" altLang="en-US" dirty="0"/>
              <a:t>과 다름 </a:t>
            </a:r>
            <a:r>
              <a:rPr lang="en-US" altLang="ko-KR" dirty="0"/>
              <a:t>: </a:t>
            </a:r>
            <a:r>
              <a:rPr lang="ko-KR" altLang="en-US" dirty="0"/>
              <a:t>정상 데이터에서 </a:t>
            </a:r>
            <a:r>
              <a:rPr lang="en-US" altLang="ko-KR" dirty="0"/>
              <a:t>anomaly</a:t>
            </a:r>
            <a:r>
              <a:rPr lang="ko-KR" altLang="en-US" dirty="0"/>
              <a:t>를 종류별로 나누고자 함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Anomaly clustering</a:t>
            </a:r>
            <a:r>
              <a:rPr lang="ko-KR" altLang="en-US" dirty="0"/>
              <a:t>은 </a:t>
            </a:r>
            <a:r>
              <a:rPr lang="en-US" altLang="ko-KR" dirty="0" err="1"/>
              <a:t>challengin</a:t>
            </a:r>
            <a:r>
              <a:rPr lang="ko-KR" altLang="en-US" dirty="0"/>
              <a:t>한 </a:t>
            </a:r>
            <a:r>
              <a:rPr lang="en-US" altLang="ko-KR" dirty="0"/>
              <a:t>task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Anomaly patterns</a:t>
            </a:r>
            <a:r>
              <a:rPr lang="ko-KR" altLang="en-US" dirty="0"/>
              <a:t>이 </a:t>
            </a:r>
            <a:r>
              <a:rPr lang="en-US" altLang="ko-KR" dirty="0"/>
              <a:t>Subtle &amp; Local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제안</a:t>
            </a:r>
            <a:r>
              <a:rPr lang="en-US" altLang="ko-KR" dirty="0"/>
              <a:t>) Clustering framework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방법</a:t>
            </a:r>
            <a:r>
              <a:rPr lang="en-US" altLang="ko-KR" dirty="0"/>
              <a:t>1 : Patch based pretrained deep embeddings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방법</a:t>
            </a:r>
            <a:r>
              <a:rPr lang="en-US" altLang="ko-KR" dirty="0"/>
              <a:t>2 : </a:t>
            </a:r>
            <a:r>
              <a:rPr lang="ko-KR" altLang="en-US" dirty="0"/>
              <a:t>범용적 </a:t>
            </a:r>
            <a:r>
              <a:rPr lang="en-US" altLang="ko-KR" dirty="0"/>
              <a:t>clustering</a:t>
            </a:r>
            <a:r>
              <a:rPr lang="ko-KR" altLang="en-US" dirty="0"/>
              <a:t>기법</a:t>
            </a: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Distance</a:t>
            </a:r>
            <a:r>
              <a:rPr lang="ko-KR" altLang="en-US" dirty="0"/>
              <a:t> </a:t>
            </a:r>
            <a:r>
              <a:rPr lang="en-US" altLang="ko-KR" dirty="0"/>
              <a:t>function between images(</a:t>
            </a:r>
            <a:r>
              <a:rPr lang="ko-KR" altLang="en-US" dirty="0"/>
              <a:t>클러스터링 내</a:t>
            </a:r>
            <a:r>
              <a:rPr lang="en-US" altLang="ko-KR" dirty="0"/>
              <a:t>)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각 이미지는 </a:t>
            </a:r>
            <a:r>
              <a:rPr lang="en-US" altLang="ko-KR" dirty="0"/>
              <a:t>embedding bag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Euclidean distance : </a:t>
            </a:r>
            <a:r>
              <a:rPr lang="ko-KR" altLang="en-US" dirty="0"/>
              <a:t>평균 </a:t>
            </a:r>
            <a:r>
              <a:rPr lang="en-US" altLang="ko-KR" dirty="0"/>
              <a:t>embedding</a:t>
            </a:r>
            <a:r>
              <a:rPr lang="ko-KR" altLang="en-US" dirty="0"/>
              <a:t>의 가중치</a:t>
            </a:r>
            <a:endParaRPr lang="en-US" altLang="ko-KR" dirty="0"/>
          </a:p>
          <a:p>
            <a:pPr marL="108585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가중치</a:t>
            </a:r>
            <a:r>
              <a:rPr lang="en-US" altLang="ko-KR" dirty="0"/>
              <a:t>(weighted) : importance -&gt; </a:t>
            </a:r>
            <a:r>
              <a:rPr lang="ko-KR" altLang="en-US" dirty="0"/>
              <a:t>의미 있는 정보 </a:t>
            </a:r>
            <a:r>
              <a:rPr lang="en-US" altLang="ko-KR" dirty="0"/>
              <a:t>(defective region)</a:t>
            </a:r>
          </a:p>
          <a:p>
            <a:pPr marL="1543050" lvl="3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계산 </a:t>
            </a:r>
            <a:r>
              <a:rPr lang="en-US" altLang="ko-KR" dirty="0"/>
              <a:t>: unsupervised way / semi-supervised way(</a:t>
            </a:r>
            <a:r>
              <a:rPr lang="ko-KR" altLang="en-US" dirty="0" err="1"/>
              <a:t>라벨링된</a:t>
            </a:r>
            <a:r>
              <a:rPr lang="ko-KR" altLang="en-US" dirty="0"/>
              <a:t> 정상 데이터가 있을 경우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dirty="0"/>
              <a:t>Anomaly Detection VS Anomaly Clustering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dirty="0"/>
              <a:t>Anomaly Detection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en-US" dirty="0"/>
              <a:t>One-class </a:t>
            </a:r>
            <a:r>
              <a:rPr lang="ko-KR" altLang="en-US" dirty="0"/>
              <a:t>분류 문제</a:t>
            </a:r>
            <a:r>
              <a:rPr lang="en-US" altLang="ko-KR" dirty="0"/>
              <a:t>(</a:t>
            </a:r>
            <a:r>
              <a:rPr lang="ko-KR" altLang="en-US" dirty="0" err="1"/>
              <a:t>훈련시</a:t>
            </a:r>
            <a:r>
              <a:rPr lang="ko-KR" altLang="en-US" dirty="0"/>
              <a:t> </a:t>
            </a:r>
            <a:r>
              <a:rPr lang="ko-KR" altLang="en-US" dirty="0" err="1"/>
              <a:t>라벨된</a:t>
            </a:r>
            <a:r>
              <a:rPr lang="ko-KR" altLang="en-US" dirty="0"/>
              <a:t> 비정상 데이터의 부족</a:t>
            </a:r>
            <a:r>
              <a:rPr lang="en-US" altLang="ko-KR" dirty="0"/>
              <a:t>), test</a:t>
            </a:r>
            <a:r>
              <a:rPr lang="ko-KR" altLang="en-US" dirty="0"/>
              <a:t>시에 비정상 데이터를 정상 데이터로부터 분류 </a:t>
            </a:r>
            <a:r>
              <a:rPr lang="en-US" altLang="ko-KR" dirty="0"/>
              <a:t>=&gt; Binary Label </a:t>
            </a:r>
            <a:r>
              <a:rPr lang="ko-KR" altLang="en-US" dirty="0"/>
              <a:t>얻음</a:t>
            </a:r>
            <a:endParaRPr lang="en-US" altLang="ko-KR" dirty="0"/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다양한 </a:t>
            </a:r>
            <a:r>
              <a:rPr lang="en-US" altLang="ko-KR" dirty="0"/>
              <a:t>anomaly </a:t>
            </a:r>
            <a:r>
              <a:rPr lang="ko-KR" altLang="en-US" dirty="0"/>
              <a:t>의 종류가 있음 </a:t>
            </a:r>
            <a:r>
              <a:rPr lang="en-US" altLang="ko-KR" dirty="0"/>
              <a:t>=&gt; Binary label is limited expression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dirty="0"/>
              <a:t>Anomaly Clustering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ko-KR" altLang="en-US" dirty="0"/>
              <a:t>의미론상 일관성 있는 </a:t>
            </a:r>
            <a:r>
              <a:rPr lang="en-US" altLang="ko-KR" dirty="0"/>
              <a:t>cluster </a:t>
            </a:r>
            <a:r>
              <a:rPr lang="ko-KR" altLang="en-US" dirty="0"/>
              <a:t>로 나누는 것 </a:t>
            </a:r>
            <a:r>
              <a:rPr lang="en-US" altLang="ko-KR" dirty="0"/>
              <a:t>=&gt; somewhat valuable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활용</a:t>
            </a:r>
            <a:endParaRPr lang="en-US" altLang="ko-KR" dirty="0"/>
          </a:p>
          <a:p>
            <a:pPr marL="117475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예시</a:t>
            </a:r>
            <a:r>
              <a:rPr lang="en-US" altLang="ko-KR" dirty="0"/>
              <a:t>1 : Active Learning – </a:t>
            </a:r>
            <a:r>
              <a:rPr lang="ko-KR" altLang="en-US" dirty="0"/>
              <a:t>이상 탐지기의 성능을 올리기 위해 </a:t>
            </a:r>
            <a:r>
              <a:rPr lang="en-US" altLang="ko-KR" dirty="0"/>
              <a:t>diversity</a:t>
            </a:r>
            <a:r>
              <a:rPr lang="ko-KR" altLang="en-US" dirty="0"/>
              <a:t> 가 중요</a:t>
            </a:r>
            <a:r>
              <a:rPr lang="en-US" altLang="ko-KR" dirty="0"/>
              <a:t> -&gt; Query data</a:t>
            </a:r>
            <a:r>
              <a:rPr lang="ko-KR" altLang="en-US" dirty="0"/>
              <a:t>를 생성하는데 </a:t>
            </a:r>
            <a:r>
              <a:rPr lang="en-US" altLang="ko-KR" dirty="0"/>
              <a:t>cluster</a:t>
            </a:r>
            <a:r>
              <a:rPr lang="ko-KR" altLang="en-US" dirty="0"/>
              <a:t>할당 사용될 수 있음</a:t>
            </a:r>
            <a:endParaRPr lang="en-US" altLang="ko-KR" dirty="0"/>
          </a:p>
          <a:p>
            <a:pPr marL="117475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예시</a:t>
            </a:r>
            <a:r>
              <a:rPr lang="en-US" altLang="ko-KR" dirty="0"/>
              <a:t>2 : Anomaly type </a:t>
            </a:r>
            <a:r>
              <a:rPr lang="ko-KR" altLang="en-US" dirty="0"/>
              <a:t>분석 </a:t>
            </a:r>
            <a:r>
              <a:rPr lang="en-US" altLang="ko-KR" dirty="0"/>
              <a:t>– Anomaly</a:t>
            </a:r>
            <a:r>
              <a:rPr lang="ko-KR" altLang="en-US" dirty="0"/>
              <a:t> 종류의 근본 원인을 분석하기 위해 제조 파이프라인을 수정하여 이상 행동</a:t>
            </a:r>
            <a:r>
              <a:rPr lang="en-US" altLang="ko-KR" dirty="0"/>
              <a:t>(anomalous </a:t>
            </a:r>
            <a:r>
              <a:rPr lang="en-US" altLang="ko-KR" dirty="0" err="1"/>
              <a:t>behaviours</a:t>
            </a:r>
            <a:r>
              <a:rPr lang="en-US" altLang="ko-KR" dirty="0"/>
              <a:t>)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r>
              <a:rPr lang="ko-KR" altLang="en-US" dirty="0"/>
              <a:t>사용 기법 </a:t>
            </a:r>
            <a:r>
              <a:rPr lang="en-US" altLang="ko-KR" dirty="0"/>
              <a:t>: Clustering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Anomaly clustering</a:t>
            </a:r>
            <a:r>
              <a:rPr lang="ko-KR" altLang="en-US" dirty="0"/>
              <a:t>의 </a:t>
            </a:r>
            <a:r>
              <a:rPr lang="en-US" altLang="ko-KR" dirty="0"/>
              <a:t>challenge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1. Anomaly clustering</a:t>
            </a:r>
            <a:r>
              <a:rPr lang="ko-KR" altLang="en-US" dirty="0"/>
              <a:t>은 </a:t>
            </a:r>
            <a:r>
              <a:rPr lang="en-US" altLang="ko-KR" dirty="0"/>
              <a:t>not object-centered but local regions (as far as they know, </a:t>
            </a:r>
            <a:r>
              <a:rPr lang="ko-KR" altLang="en-US" dirty="0"/>
              <a:t>세밀한 디테일을 </a:t>
            </a:r>
            <a:r>
              <a:rPr lang="ko-KR" altLang="en-US" dirty="0" err="1"/>
              <a:t>캡쳐하여</a:t>
            </a:r>
            <a:r>
              <a:rPr lang="ko-KR" altLang="en-US" dirty="0"/>
              <a:t> 이미지를 그룹화 하는 연구는 발견되지 않음</a:t>
            </a:r>
            <a:r>
              <a:rPr lang="en-US" altLang="ko-KR" dirty="0"/>
              <a:t>)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2. </a:t>
            </a:r>
            <a:r>
              <a:rPr lang="ko-KR" altLang="en-US" dirty="0"/>
              <a:t>데이터 양의 부족 </a:t>
            </a:r>
            <a:r>
              <a:rPr lang="en-US" altLang="ko-KR" dirty="0"/>
              <a:t>in industrial applications</a:t>
            </a:r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 dirty="0"/>
              <a:t>Anomaly Detection VS Anomaly Clustering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dirty="0"/>
              <a:t>Anomaly Detection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en-US" dirty="0"/>
              <a:t>One-class </a:t>
            </a:r>
            <a:r>
              <a:rPr lang="ko-KR" altLang="en-US" dirty="0"/>
              <a:t>분류 문제</a:t>
            </a:r>
            <a:r>
              <a:rPr lang="en-US" altLang="ko-KR" dirty="0"/>
              <a:t>(</a:t>
            </a:r>
            <a:r>
              <a:rPr lang="ko-KR" altLang="en-US" dirty="0" err="1"/>
              <a:t>훈련시</a:t>
            </a:r>
            <a:r>
              <a:rPr lang="ko-KR" altLang="en-US" dirty="0"/>
              <a:t> </a:t>
            </a:r>
            <a:r>
              <a:rPr lang="ko-KR" altLang="en-US" dirty="0" err="1"/>
              <a:t>라벨된</a:t>
            </a:r>
            <a:r>
              <a:rPr lang="ko-KR" altLang="en-US" dirty="0"/>
              <a:t> 비정상 데이터의 부족</a:t>
            </a:r>
            <a:r>
              <a:rPr lang="en-US" altLang="ko-KR" dirty="0"/>
              <a:t>), test</a:t>
            </a:r>
            <a:r>
              <a:rPr lang="ko-KR" altLang="en-US" dirty="0"/>
              <a:t>시에 비정상 데이터를 정상 데이터로부터 분류 </a:t>
            </a:r>
            <a:r>
              <a:rPr lang="en-US" altLang="ko-KR" dirty="0"/>
              <a:t>=&gt; Binary Label </a:t>
            </a:r>
            <a:r>
              <a:rPr lang="ko-KR" altLang="en-US" dirty="0"/>
              <a:t>얻음</a:t>
            </a:r>
            <a:endParaRPr lang="en-US" altLang="ko-KR" dirty="0"/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다양한 </a:t>
            </a:r>
            <a:r>
              <a:rPr lang="en-US" altLang="ko-KR" dirty="0"/>
              <a:t>anomaly </a:t>
            </a:r>
            <a:r>
              <a:rPr lang="ko-KR" altLang="en-US" dirty="0"/>
              <a:t>의 종류가 있음 </a:t>
            </a:r>
            <a:r>
              <a:rPr lang="en-US" altLang="ko-KR" dirty="0"/>
              <a:t>=&gt; Binary label is limited expression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dirty="0"/>
              <a:t>Anomaly Clustering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ko-KR" altLang="en-US" dirty="0"/>
              <a:t>의미론상 일관성 있는 </a:t>
            </a:r>
            <a:r>
              <a:rPr lang="en-US" altLang="ko-KR" dirty="0"/>
              <a:t>cluster </a:t>
            </a:r>
            <a:r>
              <a:rPr lang="ko-KR" altLang="en-US" dirty="0"/>
              <a:t>로 나누는 것 </a:t>
            </a:r>
            <a:r>
              <a:rPr lang="en-US" altLang="ko-KR" dirty="0"/>
              <a:t>=&gt; somewhat valuable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활용</a:t>
            </a:r>
            <a:endParaRPr lang="en-US" altLang="ko-KR" dirty="0"/>
          </a:p>
          <a:p>
            <a:pPr marL="117475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예시</a:t>
            </a:r>
            <a:r>
              <a:rPr lang="en-US" altLang="ko-KR" dirty="0"/>
              <a:t>1 : Active Learning – </a:t>
            </a:r>
            <a:r>
              <a:rPr lang="ko-KR" altLang="en-US" dirty="0"/>
              <a:t>이상 탐지기의 성능을 올리기 위해 </a:t>
            </a:r>
            <a:r>
              <a:rPr lang="en-US" altLang="ko-KR" dirty="0"/>
              <a:t>diversity</a:t>
            </a:r>
            <a:r>
              <a:rPr lang="ko-KR" altLang="en-US" dirty="0"/>
              <a:t> 가 중요</a:t>
            </a:r>
            <a:r>
              <a:rPr lang="en-US" altLang="ko-KR" dirty="0"/>
              <a:t> -&gt; Query data</a:t>
            </a:r>
            <a:r>
              <a:rPr lang="ko-KR" altLang="en-US" dirty="0"/>
              <a:t>를 생성하는데 </a:t>
            </a:r>
            <a:r>
              <a:rPr lang="en-US" altLang="ko-KR" dirty="0"/>
              <a:t>cluster</a:t>
            </a:r>
            <a:r>
              <a:rPr lang="ko-KR" altLang="en-US" dirty="0"/>
              <a:t>할당 사용될 수 있음</a:t>
            </a:r>
            <a:endParaRPr lang="en-US" altLang="ko-KR" dirty="0"/>
          </a:p>
          <a:p>
            <a:pPr marL="117475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예시</a:t>
            </a:r>
            <a:r>
              <a:rPr lang="en-US" altLang="ko-KR" dirty="0"/>
              <a:t>2 : Anomaly type </a:t>
            </a:r>
            <a:r>
              <a:rPr lang="ko-KR" altLang="en-US" dirty="0"/>
              <a:t>분석 </a:t>
            </a:r>
            <a:r>
              <a:rPr lang="en-US" altLang="ko-KR" dirty="0"/>
              <a:t>– Anomaly</a:t>
            </a:r>
            <a:r>
              <a:rPr lang="ko-KR" altLang="en-US" dirty="0"/>
              <a:t> 종류의 근본 원인을 분석하기 위해 제조 파이프라인을 수정하여 이상 행동</a:t>
            </a:r>
            <a:r>
              <a:rPr lang="en-US" altLang="ko-KR" dirty="0"/>
              <a:t>(anomalous </a:t>
            </a:r>
            <a:r>
              <a:rPr lang="en-US" altLang="ko-KR" dirty="0" err="1"/>
              <a:t>behaviours</a:t>
            </a:r>
            <a:r>
              <a:rPr lang="en-US" altLang="ko-KR" dirty="0"/>
              <a:t>)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r>
              <a:rPr lang="ko-KR" altLang="en-US" dirty="0"/>
              <a:t>사용 기법 </a:t>
            </a:r>
            <a:r>
              <a:rPr lang="en-US" altLang="ko-KR" dirty="0"/>
              <a:t>: Clustering</a:t>
            </a:r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Anomaly clustering</a:t>
            </a:r>
            <a:r>
              <a:rPr lang="ko-KR" altLang="en-US" dirty="0"/>
              <a:t>의 </a:t>
            </a:r>
            <a:r>
              <a:rPr lang="en-US" altLang="ko-KR" dirty="0"/>
              <a:t>challenge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1. Anomaly clustering</a:t>
            </a:r>
            <a:r>
              <a:rPr lang="ko-KR" altLang="en-US" dirty="0"/>
              <a:t>은 </a:t>
            </a:r>
            <a:r>
              <a:rPr lang="en-US" altLang="ko-KR" dirty="0"/>
              <a:t>not object-centered but local regions (as far as they know, </a:t>
            </a:r>
            <a:r>
              <a:rPr lang="ko-KR" altLang="en-US" dirty="0"/>
              <a:t>세밀한 디테일을 </a:t>
            </a:r>
            <a:r>
              <a:rPr lang="ko-KR" altLang="en-US" dirty="0" err="1"/>
              <a:t>캡쳐하여</a:t>
            </a:r>
            <a:r>
              <a:rPr lang="ko-KR" altLang="en-US" dirty="0"/>
              <a:t> 이미지를 그룹화 하는 연구는 발견되지 않음</a:t>
            </a:r>
            <a:r>
              <a:rPr lang="en-US" altLang="ko-KR" dirty="0"/>
              <a:t>)</a:t>
            </a:r>
          </a:p>
          <a:p>
            <a:pPr marL="7175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US" altLang="ko-KR" dirty="0"/>
              <a:t>2. </a:t>
            </a:r>
            <a:r>
              <a:rPr lang="ko-KR" altLang="en-US" dirty="0"/>
              <a:t>데이터 양의 부족 </a:t>
            </a:r>
            <a:r>
              <a:rPr lang="en-US" altLang="ko-KR" dirty="0"/>
              <a:t>in industrial applications</a:t>
            </a:r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615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5" extrusionOk="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avLst/>
            <a:gdLst/>
            <a:ahLst/>
            <a:cxnLst/>
            <a:rect l="l" t="t" r="r" b="b"/>
            <a:pathLst>
              <a:path w="12192000" h="386079" extrusionOk="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1650986" y="3153068"/>
            <a:ext cx="1003389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Anomaly Clustering: Grouping Images into Coherent Clusters of Anomaly Types</a:t>
            </a:r>
            <a:endParaRPr sz="2000" dirty="0"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indent="0" algn="r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GB" sz="16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sz="1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2023.06.22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Google Shape;53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1777110" y="3940315"/>
            <a:ext cx="8991600" cy="4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Sohn, K., Yoon, J., Li, C. L., Lee, C. Y., &amp; Pfister, T. (2023). Anomaly Clustering: Grouping Images into Coherent Clusters of Anomaly Types. In Proceedings of the IEEE/CVF Winter Conference on Applications of Computer Vision (pp. 5479-5490).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GB" altLang="ko-KR" dirty="0"/>
              <a:t>Image</a:t>
            </a:r>
            <a:r>
              <a:rPr lang="en-US" altLang="ko-KR" dirty="0"/>
              <a:t> </a:t>
            </a:r>
            <a:r>
              <a:rPr lang="en-GB" altLang="ko-KR" dirty="0"/>
              <a:t>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8;p17">
            <a:extLst>
              <a:ext uri="{FF2B5EF4-FFF2-40B4-BE49-F238E27FC236}">
                <a16:creationId xmlns:a16="http://schemas.microsoft.com/office/drawing/2014/main" id="{E3586327-5E92-8CDE-3505-6C557D4187A1}"/>
              </a:ext>
            </a:extLst>
          </p:cNvPr>
          <p:cNvSpPr txBox="1"/>
          <p:nvPr/>
        </p:nvSpPr>
        <p:spPr>
          <a:xfrm>
            <a:off x="415238" y="870733"/>
            <a:ext cx="10589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Normalcy / Anomaly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구분 문제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ko-KR" altLang="en-US" sz="1400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 분류를 위해 하나의 클래스 분류기를 구축하는 대신 이미지를 여러 개의 클러스터로 그룹화하는 방법을 제안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GB" altLang="ko-KR" dirty="0"/>
              <a:t>Image</a:t>
            </a:r>
            <a:r>
              <a:rPr lang="en-US" altLang="ko-KR" dirty="0"/>
              <a:t> </a:t>
            </a:r>
            <a:r>
              <a:rPr lang="en-GB" altLang="ko-KR" dirty="0"/>
              <a:t>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" name="Google Shape;131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;p17">
            <a:extLst>
              <a:ext uri="{FF2B5EF4-FFF2-40B4-BE49-F238E27FC236}">
                <a16:creationId xmlns:a16="http://schemas.microsoft.com/office/drawing/2014/main" id="{7984704D-DE2D-4A99-038A-D5D74268E813}"/>
              </a:ext>
            </a:extLst>
          </p:cNvPr>
          <p:cNvSpPr txBox="1"/>
          <p:nvPr/>
        </p:nvSpPr>
        <p:spPr>
          <a:xfrm>
            <a:off x="415238" y="988556"/>
            <a:ext cx="10589400" cy="150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Clustering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표현을 어떻게 할지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Bag-of-</a:t>
            </a:r>
            <a:r>
              <a:rPr lang="en-US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keypoints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Local Descriptor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histogram. Ex) SIFT,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Texton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SzPts val="1800"/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Spatial pooling : </a:t>
            </a:r>
            <a:r>
              <a:rPr lang="ko-KR" altLang="en-US" sz="1400" dirty="0"/>
              <a:t>이미지의 전체적인</a:t>
            </a:r>
            <a:r>
              <a:rPr lang="en-US" altLang="ko-KR" sz="1400" dirty="0"/>
              <a:t>(holistic)</a:t>
            </a:r>
            <a:r>
              <a:rPr lang="ko-KR" altLang="en-US" sz="1400" dirty="0"/>
              <a:t> 특징을 얻기 위하여 평균화를 함으로써 </a:t>
            </a:r>
            <a:r>
              <a:rPr lang="en-US" altLang="ko-KR" sz="1400" dirty="0"/>
              <a:t>local descriptor</a:t>
            </a:r>
            <a:r>
              <a:rPr lang="en-GB" altLang="ko-KR" sz="1400" dirty="0"/>
              <a:t>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합침</a:t>
            </a:r>
            <a:endParaRPr lang="en-US" altLang="ko-KR" sz="1400" dirty="0"/>
          </a:p>
        </p:txBody>
      </p:sp>
      <p:pic>
        <p:nvPicPr>
          <p:cNvPr id="6" name="Picture 5" descr="A picture containing diagram, text, line, font&#10;&#10;Description automatically generated">
            <a:extLst>
              <a:ext uri="{FF2B5EF4-FFF2-40B4-BE49-F238E27FC236}">
                <a16:creationId xmlns:a16="http://schemas.microsoft.com/office/drawing/2014/main" id="{16FB33F3-06E4-2630-EC57-17D7C0F8E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3269248"/>
            <a:ext cx="3480343" cy="1500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7701B7-82D3-C7A6-A647-9E12747AF03B}"/>
              </a:ext>
            </a:extLst>
          </p:cNvPr>
          <p:cNvSpPr txBox="1"/>
          <p:nvPr/>
        </p:nvSpPr>
        <p:spPr>
          <a:xfrm>
            <a:off x="855942" y="5760569"/>
            <a:ext cx="4402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(접근법</a:t>
            </a:r>
            <a:r>
              <a:rPr lang="en-US" altLang="ko-KR" b="1" dirty="0"/>
              <a:t>1) SIFT(Scale-Invariant Feature Transform)</a:t>
            </a:r>
          </a:p>
          <a:p>
            <a:endParaRPr lang="en-US" altLang="ko-KR" dirty="0"/>
          </a:p>
          <a:p>
            <a:r>
              <a:rPr lang="ko-KR" altLang="en-US" sz="1200" dirty="0"/>
              <a:t>이미지의 크기와 회전에 불변하는 특징을 추출</a:t>
            </a:r>
            <a:endParaRPr lang="en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8408E-3699-747F-C499-D0C8E95D2DD4}"/>
              </a:ext>
            </a:extLst>
          </p:cNvPr>
          <p:cNvSpPr txBox="1"/>
          <p:nvPr/>
        </p:nvSpPr>
        <p:spPr>
          <a:xfrm>
            <a:off x="7889317" y="6235175"/>
            <a:ext cx="3626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Lowe, D. G. (2004). Distinctive image features from scale-invariant </a:t>
            </a:r>
            <a:r>
              <a:rPr lang="en-GB" sz="8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lang="en-GB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GB" sz="8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GB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8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en-GB" sz="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91-110.</a:t>
            </a:r>
            <a:endParaRPr lang="en-KR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icture containing text, black and white, poster, screenshot&#10;&#10;Description automatically generated">
            <a:extLst>
              <a:ext uri="{FF2B5EF4-FFF2-40B4-BE49-F238E27FC236}">
                <a16:creationId xmlns:a16="http://schemas.microsoft.com/office/drawing/2014/main" id="{5A6672DD-E51F-3A27-6FBF-D1E26B127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043" y="4260198"/>
            <a:ext cx="3057400" cy="1333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610C2B-318B-A42E-0BDA-7E0C2769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35" y="2756879"/>
            <a:ext cx="4165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F35F90-7B71-B821-44DF-53899CCA4EF8}"/>
              </a:ext>
            </a:extLst>
          </p:cNvPr>
          <p:cNvSpPr txBox="1"/>
          <p:nvPr/>
        </p:nvSpPr>
        <p:spPr>
          <a:xfrm>
            <a:off x="6911834" y="4926999"/>
            <a:ext cx="442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(접근법</a:t>
            </a:r>
            <a:r>
              <a:rPr lang="en-US" b="1" dirty="0"/>
              <a:t>2</a:t>
            </a:r>
            <a:r>
              <a:rPr lang="en-US" altLang="ko-KR" b="1" dirty="0"/>
              <a:t>) Spatial Pooling</a:t>
            </a:r>
          </a:p>
          <a:p>
            <a:endParaRPr lang="en-US" altLang="ko-KR" dirty="0"/>
          </a:p>
          <a:p>
            <a:r>
              <a:rPr lang="ko-KR" altLang="en-US" sz="1200" dirty="0"/>
              <a:t>원본 이미지의 특징을 고스란히 간직한 </a:t>
            </a:r>
            <a:r>
              <a:rPr lang="en-GB" altLang="ko-KR" sz="1200" dirty="0"/>
              <a:t>feature map</a:t>
            </a:r>
            <a:r>
              <a:rPr lang="ko-KR" altLang="en-US" sz="1200" dirty="0"/>
              <a:t>을 얻어 크기 변화에 관계 없이 고정된 길이의 출력을 만들어 낼 수 있는 </a:t>
            </a:r>
            <a:r>
              <a:rPr lang="en-GB" altLang="ko-KR" sz="1200" dirty="0"/>
              <a:t>Spatial Pyramid Pooling(SPP)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제안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261391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Anomaly Clustering</a:t>
            </a:r>
            <a:endParaRPr sz="1800" dirty="0"/>
          </a:p>
        </p:txBody>
      </p:sp>
      <p:pic>
        <p:nvPicPr>
          <p:cNvPr id="187" name="Google Shape;187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Framework Overview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CB1D4F35-707B-3691-DD8E-3EA4269FD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54" y="1205913"/>
            <a:ext cx="7171692" cy="2467566"/>
          </a:xfrm>
          <a:prstGeom prst="rect">
            <a:avLst/>
          </a:prstGeom>
        </p:spPr>
      </p:pic>
      <p:sp>
        <p:nvSpPr>
          <p:cNvPr id="3" name="Google Shape;98;p17">
            <a:extLst>
              <a:ext uri="{FF2B5EF4-FFF2-40B4-BE49-F238E27FC236}">
                <a16:creationId xmlns:a16="http://schemas.microsoft.com/office/drawing/2014/main" id="{1D4FA409-2AD6-9FEE-F650-7EA167201EA8}"/>
              </a:ext>
            </a:extLst>
          </p:cNvPr>
          <p:cNvSpPr txBox="1"/>
          <p:nvPr/>
        </p:nvSpPr>
        <p:spPr>
          <a:xfrm>
            <a:off x="801300" y="3828551"/>
            <a:ext cx="10589400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</a:t>
            </a:r>
            <a:endParaRPr lang="en-US" altLang="ko-KR"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 embedding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 후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embeddings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‘bag‘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정의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사이의 거리를 계산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사이 거리를 계산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Similarity-based clustering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 적용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7EFC25-63B7-6033-AF7F-5E30A9F6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88" y="1329686"/>
            <a:ext cx="6101410" cy="20993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E6E7DC-1598-B9D5-947C-F36C0033F7CC}"/>
              </a:ext>
            </a:extLst>
          </p:cNvPr>
          <p:cNvSpPr/>
          <p:nvPr/>
        </p:nvSpPr>
        <p:spPr>
          <a:xfrm>
            <a:off x="4007743" y="1438011"/>
            <a:ext cx="2937782" cy="11820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283CC9-AF50-0C59-037F-161B389E0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310" y="1669133"/>
            <a:ext cx="3842373" cy="787730"/>
          </a:xfrm>
          <a:prstGeom prst="rect">
            <a:avLst/>
          </a:prstGeom>
        </p:spPr>
      </p:pic>
      <p:sp>
        <p:nvSpPr>
          <p:cNvPr id="9" name="Google Shape;98;p17">
            <a:extLst>
              <a:ext uri="{FF2B5EF4-FFF2-40B4-BE49-F238E27FC236}">
                <a16:creationId xmlns:a16="http://schemas.microsoft.com/office/drawing/2014/main" id="{A05C1619-D937-7997-4FA2-352E15C4B573}"/>
              </a:ext>
            </a:extLst>
          </p:cNvPr>
          <p:cNvSpPr txBox="1"/>
          <p:nvPr/>
        </p:nvSpPr>
        <p:spPr>
          <a:xfrm>
            <a:off x="801300" y="3535904"/>
            <a:ext cx="10589400" cy="32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</a:t>
            </a:r>
            <a:r>
              <a:rPr lang="ko-KR" altLang="en-US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사이의 </a:t>
            </a: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Distance Measurement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Bag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기반으로 그룹화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(1) Embeddings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 거리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구한 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Aggregate / </a:t>
            </a:r>
            <a:r>
              <a:rPr lang="en-US" altLang="ko-KR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(2) Aggregate </a:t>
            </a:r>
            <a:r>
              <a:rPr lang="ko-KR" altLang="en-US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후 </a:t>
            </a:r>
            <a:r>
              <a:rPr lang="en-US" altLang="ko-KR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Embeddings </a:t>
            </a:r>
            <a:r>
              <a:rPr lang="ko-KR" altLang="en-US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사이</a:t>
            </a:r>
            <a:r>
              <a:rPr lang="en-US" altLang="ko-KR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Malgun Gothic"/>
                <a:cs typeface="Malgun Gothic"/>
                <a:sym typeface="Malgun Gothic"/>
              </a:rPr>
              <a:t>거리 구하기</a:t>
            </a:r>
            <a:endParaRPr lang="en-US" altLang="ko-KR" sz="1500" u="sng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en-US" altLang="ko-KR" sz="1500" u="sng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Weighted Average Embeddings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구할때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특정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주고자 함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공통적인 특성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(ex-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아닌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Anomaly region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있는 부분이 클러스터간 거리를 구하는데 더 많은 기여도를 주고자 함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l-GR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(weight vector)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69;p45">
            <a:extLst>
              <a:ext uri="{FF2B5EF4-FFF2-40B4-BE49-F238E27FC236}">
                <a16:creationId xmlns:a16="http://schemas.microsoft.com/office/drawing/2014/main" id="{606002D5-2FD7-341F-10E2-987F66B22304}"/>
              </a:ext>
            </a:extLst>
          </p:cNvPr>
          <p:cNvSpPr txBox="1"/>
          <p:nvPr/>
        </p:nvSpPr>
        <p:spPr>
          <a:xfrm>
            <a:off x="8540470" y="2496112"/>
            <a:ext cx="1876055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US" sz="1050" b="1" dirty="0">
                <a:solidFill>
                  <a:srgbClr val="3B7950"/>
                </a:solidFill>
              </a:rPr>
              <a:t>Z : Bag of instances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US" sz="1050" b="1" dirty="0">
                <a:solidFill>
                  <a:srgbClr val="3B7950"/>
                </a:solidFill>
              </a:rPr>
              <a:t>z : Patch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l-GR" sz="1050" b="1" dirty="0">
                <a:solidFill>
                  <a:srgbClr val="3B7950"/>
                </a:solidFill>
              </a:rPr>
              <a:t>α</a:t>
            </a:r>
            <a:r>
              <a:rPr lang="en-US" sz="1050" b="1" dirty="0">
                <a:solidFill>
                  <a:srgbClr val="3B7950"/>
                </a:solidFill>
              </a:rPr>
              <a:t> : Weight Vector</a:t>
            </a:r>
          </a:p>
        </p:txBody>
      </p:sp>
      <p:sp>
        <p:nvSpPr>
          <p:cNvPr id="11" name="Google Shape;112;p18">
            <a:extLst>
              <a:ext uri="{FF2B5EF4-FFF2-40B4-BE49-F238E27FC236}">
                <a16:creationId xmlns:a16="http://schemas.microsoft.com/office/drawing/2014/main" id="{6010BCA6-A4BA-FC11-3442-5A95D21B453D}"/>
              </a:ext>
            </a:extLst>
          </p:cNvPr>
          <p:cNvSpPr txBox="1"/>
          <p:nvPr/>
        </p:nvSpPr>
        <p:spPr>
          <a:xfrm>
            <a:off x="7298839" y="1359431"/>
            <a:ext cx="38423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</a:t>
            </a:r>
            <a:r>
              <a:rPr lang="ko-KR" altLang="en-US" sz="1200" b="1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사이의 거리 구하기</a:t>
            </a:r>
            <a:endParaRPr sz="1200" b="0" i="0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1847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;p18">
            <a:extLst>
              <a:ext uri="{FF2B5EF4-FFF2-40B4-BE49-F238E27FC236}">
                <a16:creationId xmlns:a16="http://schemas.microsoft.com/office/drawing/2014/main" id="{B4706F30-2D79-E033-7268-5E5885363E97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</a:t>
            </a:r>
            <a:r>
              <a:rPr lang="el-GR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without Supervision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98;p17">
            <a:extLst>
              <a:ext uri="{FF2B5EF4-FFF2-40B4-BE49-F238E27FC236}">
                <a16:creationId xmlns:a16="http://schemas.microsoft.com/office/drawing/2014/main" id="{0C74DCC6-055A-1248-9EE5-7348AC5D2672}"/>
              </a:ext>
            </a:extLst>
          </p:cNvPr>
          <p:cNvSpPr txBox="1"/>
          <p:nvPr/>
        </p:nvSpPr>
        <p:spPr>
          <a:xfrm>
            <a:off x="801300" y="4440266"/>
            <a:ext cx="10589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Maximum </a:t>
            </a:r>
            <a:r>
              <a:rPr lang="en-US" altLang="ko-KR" sz="1500" b="1" u="sng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Hausdorff</a:t>
            </a: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Distance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 embedding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Inhomogeneous instance(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다른 특성을 보여주는 부분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구하고자 함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한계점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Bag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에서 단일 인스턴스 간의 거리에만 초점을 둠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Average </a:t>
            </a:r>
            <a:r>
              <a:rPr lang="en-US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Hausdorff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Distance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고려하였지만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anomaly clustering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적합하지 않음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8610F-F7B2-EEFE-DDC3-6680ED631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3" y="1623034"/>
            <a:ext cx="3914775" cy="809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CD62CB-CE0C-B524-0933-355A17A76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953" y="2655334"/>
            <a:ext cx="4267200" cy="77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5E1941-0B02-BC98-DCA4-C76E8F0DB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294" y="2111247"/>
            <a:ext cx="3352800" cy="71437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4F6A9EF-688A-5E7C-B15E-61A81773B53E}"/>
              </a:ext>
            </a:extLst>
          </p:cNvPr>
          <p:cNvSpPr/>
          <p:nvPr/>
        </p:nvSpPr>
        <p:spPr>
          <a:xfrm>
            <a:off x="5909895" y="2353520"/>
            <a:ext cx="1089232" cy="338514"/>
          </a:xfrm>
          <a:prstGeom prst="rightArrow">
            <a:avLst/>
          </a:prstGeom>
          <a:solidFill>
            <a:srgbClr val="1A52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id="{2E53A09D-6380-A2F6-F84C-E6C86550895D}"/>
              </a:ext>
            </a:extLst>
          </p:cNvPr>
          <p:cNvSpPr txBox="1"/>
          <p:nvPr/>
        </p:nvSpPr>
        <p:spPr>
          <a:xfrm>
            <a:off x="1868855" y="3719810"/>
            <a:ext cx="33769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Maximum</a:t>
            </a:r>
            <a:r>
              <a:rPr lang="ko-KR" alt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u="sng" dirty="0" err="1">
                <a:latin typeface="Malgun Gothic"/>
                <a:ea typeface="Malgun Gothic"/>
                <a:cs typeface="Malgun Gothic"/>
                <a:sym typeface="Malgun Gothic"/>
              </a:rPr>
              <a:t>Hausdorff</a:t>
            </a:r>
            <a:r>
              <a:rPr lang="ko-KR" alt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u="sng" dirty="0">
                <a:latin typeface="Malgun Gothic"/>
                <a:ea typeface="Malgun Gothic"/>
                <a:cs typeface="Malgun Gothic"/>
                <a:sym typeface="Malgun Gothic"/>
              </a:rPr>
              <a:t>distance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12;p18">
            <a:extLst>
              <a:ext uri="{FF2B5EF4-FFF2-40B4-BE49-F238E27FC236}">
                <a16:creationId xmlns:a16="http://schemas.microsoft.com/office/drawing/2014/main" id="{084DD056-FEA2-AC8F-C94A-94EF430FE5BB}"/>
              </a:ext>
            </a:extLst>
          </p:cNvPr>
          <p:cNvSpPr txBox="1"/>
          <p:nvPr/>
        </p:nvSpPr>
        <p:spPr>
          <a:xfrm>
            <a:off x="7617601" y="3719810"/>
            <a:ext cx="33769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Soft weight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89AA80-CB71-DDD4-1422-96EA81C00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402" y="148067"/>
            <a:ext cx="2513359" cy="51526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40B3BC-ED26-4836-8032-752B522E0B45}"/>
              </a:ext>
            </a:extLst>
          </p:cNvPr>
          <p:cNvSpPr/>
          <p:nvPr/>
        </p:nvSpPr>
        <p:spPr>
          <a:xfrm>
            <a:off x="1658064" y="1668598"/>
            <a:ext cx="3856664" cy="2497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8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;p18">
            <a:extLst>
              <a:ext uri="{FF2B5EF4-FFF2-40B4-BE49-F238E27FC236}">
                <a16:creationId xmlns:a16="http://schemas.microsoft.com/office/drawing/2014/main" id="{B4706F30-2D79-E033-7268-5E5885363E97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</a:t>
            </a:r>
            <a:r>
              <a:rPr lang="el-GR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without Supervision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98;p17">
            <a:extLst>
              <a:ext uri="{FF2B5EF4-FFF2-40B4-BE49-F238E27FC236}">
                <a16:creationId xmlns:a16="http://schemas.microsoft.com/office/drawing/2014/main" id="{0C74DCC6-055A-1248-9EE5-7348AC5D2672}"/>
              </a:ext>
            </a:extLst>
          </p:cNvPr>
          <p:cNvSpPr txBox="1"/>
          <p:nvPr/>
        </p:nvSpPr>
        <p:spPr>
          <a:xfrm>
            <a:off x="902900" y="2687623"/>
            <a:ext cx="10589400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u="sng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 weight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l-GR" altLang="ko-KR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Τ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el-GR" altLang="ko-KR" sz="15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smoothness 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조절</a:t>
            </a:r>
            <a:endParaRPr lang="en-US" altLang="ko-KR" sz="15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l-GR" altLang="ko-KR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τ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-&gt; 0 :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단일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instance(patch)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초점을 맞춤</a:t>
            </a:r>
            <a:endParaRPr lang="en-US" altLang="ko-KR" sz="160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l-GR" altLang="ko-KR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τ</a:t>
            </a:r>
            <a:r>
              <a:rPr lang="en-US" altLang="ko-KR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-&gt; 1 : </a:t>
            </a:r>
            <a:r>
              <a:rPr lang="ko-KR" altLang="en-US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가중치를 </a:t>
            </a:r>
            <a:r>
              <a:rPr lang="en-US" altLang="ko-KR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instance(patch)</a:t>
            </a:r>
            <a:r>
              <a:rPr lang="ko-KR" altLang="en-US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사이에 고르게 분포</a:t>
            </a:r>
            <a:endParaRPr lang="en-US" altLang="ko-KR" sz="140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min :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가장 비슷한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instance(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공통적 특징이 나타나는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instance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배경 등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을 찾아내어 가중치 </a:t>
            </a:r>
            <a:r>
              <a:rPr lang="ko-KR" alt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계산시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 하강하게 함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낮은 가중치를 갖게 함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Expectation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 :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모든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bags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의 패치들을 동일한 비중으로 고려하고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, bags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 간의 유사성을 </a:t>
            </a:r>
            <a:r>
              <a:rPr lang="ko-KR" alt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평균화하는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 효과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. (Ex -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한 가방의 패치들이 다른 가방들의 패치들과 매우 유사하다면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해당 가방의 패치들은 높은 가중치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반대로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다른 가방들과 거리가 멀거나 유사성이 낮은 가방의 패치들은 낮은 가중치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/>
                <a:sym typeface="Malgun Gothic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E1941-0B02-BC98-DCA4-C76E8F0DB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02810"/>
            <a:ext cx="3352800" cy="714375"/>
          </a:xfrm>
          <a:prstGeom prst="rect">
            <a:avLst/>
          </a:prstGeom>
        </p:spPr>
      </p:pic>
      <p:sp>
        <p:nvSpPr>
          <p:cNvPr id="18" name="Google Shape;112;p18">
            <a:extLst>
              <a:ext uri="{FF2B5EF4-FFF2-40B4-BE49-F238E27FC236}">
                <a16:creationId xmlns:a16="http://schemas.microsoft.com/office/drawing/2014/main" id="{084DD056-FEA2-AC8F-C94A-94EF430FE5BB}"/>
              </a:ext>
            </a:extLst>
          </p:cNvPr>
          <p:cNvSpPr txBox="1"/>
          <p:nvPr/>
        </p:nvSpPr>
        <p:spPr>
          <a:xfrm>
            <a:off x="4395430" y="2217185"/>
            <a:ext cx="33769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Soft weight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89AA80-CB71-DDD4-1422-96EA81C00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402" y="148067"/>
            <a:ext cx="2513359" cy="5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7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;p18">
            <a:extLst>
              <a:ext uri="{FF2B5EF4-FFF2-40B4-BE49-F238E27FC236}">
                <a16:creationId xmlns:a16="http://schemas.microsoft.com/office/drawing/2014/main" id="{B4706F30-2D79-E033-7268-5E5885363E97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</a:t>
            </a:r>
            <a:r>
              <a:rPr lang="el-GR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with </a:t>
            </a:r>
            <a:r>
              <a:rPr lang="en-GB" sz="1600" b="1" i="0" u="sng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Labeled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Normal Data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98;p17">
            <a:extLst>
              <a:ext uri="{FF2B5EF4-FFF2-40B4-BE49-F238E27FC236}">
                <a16:creationId xmlns:a16="http://schemas.microsoft.com/office/drawing/2014/main" id="{0C74DCC6-055A-1248-9EE5-7348AC5D2672}"/>
              </a:ext>
            </a:extLst>
          </p:cNvPr>
          <p:cNvSpPr txBox="1"/>
          <p:nvPr/>
        </p:nvSpPr>
        <p:spPr>
          <a:xfrm>
            <a:off x="801300" y="3134762"/>
            <a:ext cx="10589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Soft Weight</a:t>
            </a:r>
          </a:p>
          <a:p>
            <a:pPr marL="285750" lvl="3" indent="-2857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기존 식</a:t>
            </a:r>
            <a:r>
              <a:rPr lang="en-US" altLang="ko-KR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(with supervision)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에서 확장됨</a:t>
            </a:r>
            <a:endParaRPr lang="en-US" altLang="ko-KR" sz="1500" b="0" i="0" dirty="0">
              <a:solidFill>
                <a:srgbClr val="4D5156"/>
              </a:solidFill>
              <a:effectLst/>
              <a:latin typeface="+mj-ea"/>
              <a:ea typeface="+mj-ea"/>
            </a:endParaRPr>
          </a:p>
          <a:p>
            <a:pPr marL="285750" lvl="3" indent="-2857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차이점</a:t>
            </a:r>
            <a:r>
              <a:rPr lang="en-US" altLang="ko-KR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) Expectation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부분이 빠짐 </a:t>
            </a:r>
            <a:r>
              <a:rPr lang="en-US" altLang="ko-KR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-&gt; 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정상 데이터의 </a:t>
            </a:r>
            <a:r>
              <a:rPr lang="ko-KR" altLang="en-US" sz="1500" b="0" i="0" dirty="0" err="1">
                <a:solidFill>
                  <a:srgbClr val="4D5156"/>
                </a:solidFill>
                <a:effectLst/>
                <a:latin typeface="+mj-ea"/>
                <a:ea typeface="+mj-ea"/>
              </a:rPr>
              <a:t>패치들만을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+mj-ea"/>
                <a:ea typeface="+mj-ea"/>
              </a:rPr>
              <a:t> 고려하고 있기 때문에 이미지 간의 유사성을 계산하는 것이 아니라 동일한 이미지 내에서 패치들 간의 유사성을 평가하면 됨</a:t>
            </a:r>
            <a:endParaRPr lang="en-US" altLang="ko-KR" sz="1500" b="0" i="0" dirty="0">
              <a:solidFill>
                <a:srgbClr val="4D5156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8" name="Google Shape;112;p18">
            <a:extLst>
              <a:ext uri="{FF2B5EF4-FFF2-40B4-BE49-F238E27FC236}">
                <a16:creationId xmlns:a16="http://schemas.microsoft.com/office/drawing/2014/main" id="{084DD056-FEA2-AC8F-C94A-94EF430FE5BB}"/>
              </a:ext>
            </a:extLst>
          </p:cNvPr>
          <p:cNvSpPr txBox="1"/>
          <p:nvPr/>
        </p:nvSpPr>
        <p:spPr>
          <a:xfrm>
            <a:off x="5176547" y="1630827"/>
            <a:ext cx="8242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</a:t>
            </a:r>
            <a:endParaRPr sz="1600" b="1" i="0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865E9-B422-7BBD-7161-20521BE5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42431"/>
            <a:ext cx="3352800" cy="7143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BE77091-4FE0-5BFE-7E5A-C8943E61159C}"/>
              </a:ext>
            </a:extLst>
          </p:cNvPr>
          <p:cNvSpPr/>
          <p:nvPr/>
        </p:nvSpPr>
        <p:spPr>
          <a:xfrm>
            <a:off x="5092886" y="1939668"/>
            <a:ext cx="1089232" cy="338514"/>
          </a:xfrm>
          <a:prstGeom prst="rightArrow">
            <a:avLst/>
          </a:prstGeom>
          <a:solidFill>
            <a:srgbClr val="1A52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7F6295-DCB2-E18A-243D-0A412023D427}"/>
              </a:ext>
            </a:extLst>
          </p:cNvPr>
          <p:cNvSpPr/>
          <p:nvPr/>
        </p:nvSpPr>
        <p:spPr>
          <a:xfrm>
            <a:off x="6827712" y="1706468"/>
            <a:ext cx="3473756" cy="7596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AD2023-371C-799F-3A07-997BF03EC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993" y="1730345"/>
            <a:ext cx="3137193" cy="6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Experiments</a:t>
            </a:r>
            <a:endParaRPr sz="1800"/>
          </a:p>
        </p:txBody>
      </p:sp>
      <p:pic>
        <p:nvPicPr>
          <p:cNvPr id="315" name="Google Shape;315;p4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Experiments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;p18">
            <a:extLst>
              <a:ext uri="{FF2B5EF4-FFF2-40B4-BE49-F238E27FC236}">
                <a16:creationId xmlns:a16="http://schemas.microsoft.com/office/drawing/2014/main" id="{8B9F0600-115B-6A2A-3908-596645D200AA}"/>
              </a:ext>
            </a:extLst>
          </p:cNvPr>
          <p:cNvSpPr txBox="1"/>
          <p:nvPr/>
        </p:nvSpPr>
        <p:spPr>
          <a:xfrm>
            <a:off x="415239" y="1062452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2" name="Picture 4" descr="Some images with good and bad examples">
            <a:extLst>
              <a:ext uri="{FF2B5EF4-FFF2-40B4-BE49-F238E27FC236}">
                <a16:creationId xmlns:a16="http://schemas.microsoft.com/office/drawing/2014/main" id="{D3D49E82-EF01-F40A-E04C-B6A3A4D7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6" y="1606205"/>
            <a:ext cx="1529310" cy="7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 Shot 2022-02-23 at 7 50 39 PM">
            <a:extLst>
              <a:ext uri="{FF2B5EF4-FFF2-40B4-BE49-F238E27FC236}">
                <a16:creationId xmlns:a16="http://schemas.microsoft.com/office/drawing/2014/main" id="{BB128BB3-7E07-79A0-44F8-19E7D427D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9" y="2657836"/>
            <a:ext cx="1682807" cy="10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2;p18">
            <a:extLst>
              <a:ext uri="{FF2B5EF4-FFF2-40B4-BE49-F238E27FC236}">
                <a16:creationId xmlns:a16="http://schemas.microsoft.com/office/drawing/2014/main" id="{5067AD28-DD23-8262-28C3-6E13D524DF9C}"/>
              </a:ext>
            </a:extLst>
          </p:cNvPr>
          <p:cNvSpPr txBox="1"/>
          <p:nvPr/>
        </p:nvSpPr>
        <p:spPr>
          <a:xfrm>
            <a:off x="2566686" y="1764391"/>
            <a:ext cx="201520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MVTec</a:t>
            </a:r>
            <a:r>
              <a:rPr lang="en-US" sz="1200" b="1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dataset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 objects / 5 textures)</a:t>
            </a:r>
            <a:endParaRPr sz="1200" b="0" i="0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2;p18">
            <a:extLst>
              <a:ext uri="{FF2B5EF4-FFF2-40B4-BE49-F238E27FC236}">
                <a16:creationId xmlns:a16="http://schemas.microsoft.com/office/drawing/2014/main" id="{BE501166-5AD3-BA06-0310-4CEB3E34B7AF}"/>
              </a:ext>
            </a:extLst>
          </p:cNvPr>
          <p:cNvSpPr txBox="1"/>
          <p:nvPr/>
        </p:nvSpPr>
        <p:spPr>
          <a:xfrm>
            <a:off x="2391380" y="2944592"/>
            <a:ext cx="23658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dirty="0">
                <a:latin typeface="Malgun Gothic"/>
                <a:ea typeface="Malgun Gothic"/>
                <a:cs typeface="Malgun Gothic"/>
                <a:sym typeface="Malgun Gothic"/>
              </a:rPr>
              <a:t>Magnetic Tile Defect Dataset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dirty="0">
                <a:latin typeface="Malgun Gothic"/>
                <a:ea typeface="Malgun Gothic"/>
                <a:cs typeface="Malgun Gothic"/>
                <a:sym typeface="Malgun Gothic"/>
              </a:rPr>
              <a:t>(Normal / Anomaly)</a:t>
            </a:r>
            <a:endParaRPr sz="1200" b="0" i="0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12;p18">
            <a:extLst>
              <a:ext uri="{FF2B5EF4-FFF2-40B4-BE49-F238E27FC236}">
                <a16:creationId xmlns:a16="http://schemas.microsoft.com/office/drawing/2014/main" id="{2DC5CFA9-72E0-7FB1-45DA-EDF9B9EB317F}"/>
              </a:ext>
            </a:extLst>
          </p:cNvPr>
          <p:cNvSpPr txBox="1"/>
          <p:nvPr/>
        </p:nvSpPr>
        <p:spPr>
          <a:xfrm>
            <a:off x="415238" y="4012713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Protocol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98;p17">
            <a:extLst>
              <a:ext uri="{FF2B5EF4-FFF2-40B4-BE49-F238E27FC236}">
                <a16:creationId xmlns:a16="http://schemas.microsoft.com/office/drawing/2014/main" id="{AF4390A9-6A0D-5BA8-D3DB-086F9E7EFD75}"/>
              </a:ext>
            </a:extLst>
          </p:cNvPr>
          <p:cNvSpPr txBox="1"/>
          <p:nvPr/>
        </p:nvSpPr>
        <p:spPr>
          <a:xfrm>
            <a:off x="415238" y="4556466"/>
            <a:ext cx="474707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Unsupervised clustering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Ground truth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에 사전 지식 없이 클러스터를 </a:t>
            </a:r>
            <a:r>
              <a:rPr lang="ko-KR" altLang="en-US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발견해야함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Semi-supervised clustering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alpha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계산을 위해 </a:t>
            </a:r>
            <a:r>
              <a:rPr lang="ko-KR" altLang="en-US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레이블된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정상 데이터 사용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112;p18">
            <a:extLst>
              <a:ext uri="{FF2B5EF4-FFF2-40B4-BE49-F238E27FC236}">
                <a16:creationId xmlns:a16="http://schemas.microsoft.com/office/drawing/2014/main" id="{20783E12-6FCB-7EF5-B6AC-4FE265275606}"/>
              </a:ext>
            </a:extLst>
          </p:cNvPr>
          <p:cNvSpPr txBox="1"/>
          <p:nvPr/>
        </p:nvSpPr>
        <p:spPr>
          <a:xfrm>
            <a:off x="5313258" y="1062452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u="sng" dirty="0"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98;p17">
            <a:extLst>
              <a:ext uri="{FF2B5EF4-FFF2-40B4-BE49-F238E27FC236}">
                <a16:creationId xmlns:a16="http://schemas.microsoft.com/office/drawing/2014/main" id="{7D864F7C-2796-1A32-D73F-1F8CEF2880B3}"/>
              </a:ext>
            </a:extLst>
          </p:cNvPr>
          <p:cNvSpPr txBox="1"/>
          <p:nvPr/>
        </p:nvSpPr>
        <p:spPr>
          <a:xfrm>
            <a:off x="5346929" y="1541750"/>
            <a:ext cx="6481343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Distance Measure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(uniform) average, variants of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Hausdorff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weighted average</a:t>
            </a:r>
          </a:p>
          <a:p>
            <a:pPr marL="285750" lvl="3" indent="-2857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Clustering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: k-means, GMM, spectral clustering, hierarchical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clutering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BAMIC(special case) - variants of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Hausdorff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+ k-medoids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Deep clustering methods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IIC,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GATCluster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SCAN</a:t>
            </a:r>
          </a:p>
        </p:txBody>
      </p:sp>
      <p:sp>
        <p:nvSpPr>
          <p:cNvPr id="11" name="Google Shape;112;p18">
            <a:extLst>
              <a:ext uri="{FF2B5EF4-FFF2-40B4-BE49-F238E27FC236}">
                <a16:creationId xmlns:a16="http://schemas.microsoft.com/office/drawing/2014/main" id="{9F843B6D-4B80-05DB-BE5F-2AFF4B6C6E25}"/>
              </a:ext>
            </a:extLst>
          </p:cNvPr>
          <p:cNvSpPr txBox="1"/>
          <p:nvPr/>
        </p:nvSpPr>
        <p:spPr>
          <a:xfrm>
            <a:off x="5313258" y="3613339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Metric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98;p17">
            <a:extLst>
              <a:ext uri="{FF2B5EF4-FFF2-40B4-BE49-F238E27FC236}">
                <a16:creationId xmlns:a16="http://schemas.microsoft.com/office/drawing/2014/main" id="{112CC94A-6894-52A7-2DC7-22DC514BF8AA}"/>
              </a:ext>
            </a:extLst>
          </p:cNvPr>
          <p:cNvSpPr txBox="1"/>
          <p:nvPr/>
        </p:nvSpPr>
        <p:spPr>
          <a:xfrm>
            <a:off x="5346929" y="4092637"/>
            <a:ext cx="648134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NMI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(Normalized Mutual Information) /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ARI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(Adjusted Rand Index) /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F1 score</a:t>
            </a:r>
          </a:p>
        </p:txBody>
      </p:sp>
      <p:sp>
        <p:nvSpPr>
          <p:cNvPr id="13" name="Google Shape;112;p18">
            <a:extLst>
              <a:ext uri="{FF2B5EF4-FFF2-40B4-BE49-F238E27FC236}">
                <a16:creationId xmlns:a16="http://schemas.microsoft.com/office/drawing/2014/main" id="{D30E7DE4-4C27-A54D-8ABC-F1D46F892618}"/>
              </a:ext>
            </a:extLst>
          </p:cNvPr>
          <p:cNvSpPr txBox="1"/>
          <p:nvPr/>
        </p:nvSpPr>
        <p:spPr>
          <a:xfrm>
            <a:off x="5346929" y="5093762"/>
            <a:ext cx="22229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Implementation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98;p17">
            <a:extLst>
              <a:ext uri="{FF2B5EF4-FFF2-40B4-BE49-F238E27FC236}">
                <a16:creationId xmlns:a16="http://schemas.microsoft.com/office/drawing/2014/main" id="{EF629F69-D88F-5D2B-10CE-B709F8AA19D1}"/>
              </a:ext>
            </a:extLst>
          </p:cNvPr>
          <p:cNvSpPr txBox="1"/>
          <p:nvPr/>
        </p:nvSpPr>
        <p:spPr>
          <a:xfrm>
            <a:off x="5380600" y="5573060"/>
            <a:ext cx="648134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Patch Embeddings : Pretrained WideResNet-50 (output of second residual block 3*3), L2 norm before clustering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id="60" name="Google Shape;60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Unsupervised Clustering Experiments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B298-F30B-4DEE-8E05-1812424A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3" y="1362428"/>
            <a:ext cx="6810472" cy="23517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B99397-540B-F7B7-D05B-8E7F100D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282" y="923925"/>
            <a:ext cx="3118289" cy="322877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9B421A-AE58-1CB5-ACC4-94BF07C43E3A}"/>
              </a:ext>
            </a:extLst>
          </p:cNvPr>
          <p:cNvSpPr/>
          <p:nvPr/>
        </p:nvSpPr>
        <p:spPr>
          <a:xfrm>
            <a:off x="2291894" y="2355243"/>
            <a:ext cx="3740978" cy="13589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98;p17">
            <a:extLst>
              <a:ext uri="{FF2B5EF4-FFF2-40B4-BE49-F238E27FC236}">
                <a16:creationId xmlns:a16="http://schemas.microsoft.com/office/drawing/2014/main" id="{916B6181-848D-7BE3-ABC6-F3C11B4AF763}"/>
              </a:ext>
            </a:extLst>
          </p:cNvPr>
          <p:cNvSpPr txBox="1"/>
          <p:nvPr/>
        </p:nvSpPr>
        <p:spPr>
          <a:xfrm>
            <a:off x="910483" y="4380065"/>
            <a:ext cx="109360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Clustering 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기법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: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Hierarchical clustering with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Ward linkage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그 뒤로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complete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기법 순으로 좋은 성능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Distance 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기법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클러스터링 기법과 관계없이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WA(weighted average)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높은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NMIs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State-of-the-art deep clustering methods(IIC,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GATCluster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SCAN) –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최신 클러스터링 기법의 성능이 본 논문에서 제안된 기법보다 성능이 좋지 않았음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-&gt;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대량의 데이터를 요구하는 산업 현장의 한계인 것으로 보임 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1E5C58-02E3-074F-F350-055E426E8258}"/>
              </a:ext>
            </a:extLst>
          </p:cNvPr>
          <p:cNvSpPr/>
          <p:nvPr/>
        </p:nvSpPr>
        <p:spPr>
          <a:xfrm>
            <a:off x="7948864" y="3577019"/>
            <a:ext cx="514416" cy="1676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CB0DCC-1129-2163-D726-399E6767AF4C}"/>
              </a:ext>
            </a:extLst>
          </p:cNvPr>
          <p:cNvSpPr/>
          <p:nvPr/>
        </p:nvSpPr>
        <p:spPr>
          <a:xfrm>
            <a:off x="7948864" y="3345170"/>
            <a:ext cx="514416" cy="1676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9541F-E83E-4759-1C0F-E96E5394920D}"/>
              </a:ext>
            </a:extLst>
          </p:cNvPr>
          <p:cNvSpPr/>
          <p:nvPr/>
        </p:nvSpPr>
        <p:spPr>
          <a:xfrm>
            <a:off x="4798790" y="2611120"/>
            <a:ext cx="1234081" cy="10319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E41C77-5F73-4494-433C-564F91DA9944}"/>
              </a:ext>
            </a:extLst>
          </p:cNvPr>
          <p:cNvSpPr/>
          <p:nvPr/>
        </p:nvSpPr>
        <p:spPr>
          <a:xfrm>
            <a:off x="8947325" y="2712720"/>
            <a:ext cx="277956" cy="10319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E3750E-FA78-8D84-4E35-3EB7CFD06467}"/>
              </a:ext>
            </a:extLst>
          </p:cNvPr>
          <p:cNvSpPr/>
          <p:nvPr/>
        </p:nvSpPr>
        <p:spPr>
          <a:xfrm>
            <a:off x="9713312" y="2697499"/>
            <a:ext cx="277956" cy="10319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43199F-078B-8CED-18D6-CC1D57D717FE}"/>
              </a:ext>
            </a:extLst>
          </p:cNvPr>
          <p:cNvSpPr/>
          <p:nvPr/>
        </p:nvSpPr>
        <p:spPr>
          <a:xfrm>
            <a:off x="10492387" y="2712720"/>
            <a:ext cx="277956" cy="103195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13BA4-0512-5DA4-DEE3-3D3F3D352509}"/>
              </a:ext>
            </a:extLst>
          </p:cNvPr>
          <p:cNvSpPr/>
          <p:nvPr/>
        </p:nvSpPr>
        <p:spPr>
          <a:xfrm>
            <a:off x="7948864" y="3740190"/>
            <a:ext cx="2922336" cy="41251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7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Semi-supervised Clustering Experiments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B298-F30B-4DEE-8E05-1812424A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1448788"/>
            <a:ext cx="5734478" cy="19802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9B421A-AE58-1CB5-ACC4-94BF07C43E3A}"/>
              </a:ext>
            </a:extLst>
          </p:cNvPr>
          <p:cNvSpPr/>
          <p:nvPr/>
        </p:nvSpPr>
        <p:spPr>
          <a:xfrm>
            <a:off x="4573934" y="2139521"/>
            <a:ext cx="1335226" cy="13589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98;p17">
            <a:extLst>
              <a:ext uri="{FF2B5EF4-FFF2-40B4-BE49-F238E27FC236}">
                <a16:creationId xmlns:a16="http://schemas.microsoft.com/office/drawing/2014/main" id="{916B6181-848D-7BE3-ABC6-F3C11B4AF763}"/>
              </a:ext>
            </a:extLst>
          </p:cNvPr>
          <p:cNvSpPr txBox="1"/>
          <p:nvPr/>
        </p:nvSpPr>
        <p:spPr>
          <a:xfrm>
            <a:off x="7052362" y="2708637"/>
            <a:ext cx="4724400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정상 데이터의 레이블을 사용하여 인스턴스 가중치를 계산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Hierarchical clustering with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Ward Linkage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을 사용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가중치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</a:t>
            </a:r>
            <a:r>
              <a:rPr lang="el-GR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는 결함이 있는 인스턴스를 효과적으로 지역화하고 클러스터링 정확도를 향상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시각화 결과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Unsupervised Clustering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에 비해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False Positive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를 줄임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C4049-C964-62F6-DD35-E94AA4B33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2" y="3966654"/>
            <a:ext cx="6838892" cy="25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Cluste</a:t>
            </a:r>
            <a:r>
              <a:rPr lang="en-US" dirty="0"/>
              <a:t>r Purity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60F342-6EBB-4F3A-1216-A8F09E73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1556622"/>
            <a:ext cx="6878320" cy="1825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AB2A14-E072-7EEE-5F75-6354895B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438" y="1402734"/>
            <a:ext cx="4082809" cy="2285346"/>
          </a:xfrm>
          <a:prstGeom prst="rect">
            <a:avLst/>
          </a:prstGeom>
        </p:spPr>
      </p:pic>
      <p:sp>
        <p:nvSpPr>
          <p:cNvPr id="8" name="Google Shape;98;p17">
            <a:extLst>
              <a:ext uri="{FF2B5EF4-FFF2-40B4-BE49-F238E27FC236}">
                <a16:creationId xmlns:a16="http://schemas.microsoft.com/office/drawing/2014/main" id="{F76003D8-34C6-309E-1D0B-2E007CA288CD}"/>
              </a:ext>
            </a:extLst>
          </p:cNvPr>
          <p:cNvSpPr txBox="1"/>
          <p:nvPr/>
        </p:nvSpPr>
        <p:spPr>
          <a:xfrm>
            <a:off x="631659" y="4096724"/>
            <a:ext cx="10936077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제안된 프레임워크</a:t>
            </a:r>
            <a:r>
              <a:rPr lang="en-US" altLang="ko-KR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(WA-semi)</a:t>
            </a:r>
            <a:r>
              <a:rPr lang="ko-KR" altLang="en-US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는 기준선과 비교하여 더 높은</a:t>
            </a:r>
            <a:r>
              <a:rPr lang="en-US" altLang="ko-KR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cluster</a:t>
            </a:r>
            <a:r>
              <a:rPr lang="ko-KR" altLang="en-US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purity </a:t>
            </a:r>
            <a:r>
              <a:rPr lang="ko-KR" altLang="en-US" sz="1500" b="1" u="sng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를 보임</a:t>
            </a:r>
            <a:endParaRPr lang="en-US" altLang="ko-KR" sz="1500" b="1" u="sng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Figure 4 :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카테고리의 목표 클러스터 수에 따른 클러스터 순수성을 시각화한 그래프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Table 3 :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mAUC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예제 수로 나눈 곡선 아래 면적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와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R@P(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주어진 순수성에서 클러스터 수의 감소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와 같은 순수성 지표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805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Cluste</a:t>
            </a:r>
            <a:r>
              <a:rPr lang="en-US" dirty="0"/>
              <a:t>r Visualization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>
            <a:extLst>
              <a:ext uri="{FF2B5EF4-FFF2-40B4-BE49-F238E27FC236}">
                <a16:creationId xmlns:a16="http://schemas.microsoft.com/office/drawing/2014/main" id="{F76003D8-34C6-309E-1D0B-2E007CA288CD}"/>
              </a:ext>
            </a:extLst>
          </p:cNvPr>
          <p:cNvSpPr txBox="1"/>
          <p:nvPr/>
        </p:nvSpPr>
        <p:spPr>
          <a:xfrm>
            <a:off x="631659" y="4430711"/>
            <a:ext cx="10936077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Semi-supervised WA distance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와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hierarchical Ward 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클러스터링을 사용하여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16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개의 클러스터로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over-cluster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Red box :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잘못 분류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Orange box : Multiple defect types</a:t>
            </a: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Future</a:t>
            </a:r>
            <a:r>
              <a:rPr lang="ko-KR" altLang="en-US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work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한 이미지가 다수의 결함을 가지고 있을 때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해당 이미지를 여러 개의 클러스터에 동시에 속할 수 있게끔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3D868A-E58B-D7F4-DB96-B474D35A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32" y="1175567"/>
            <a:ext cx="8037335" cy="28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Ablation Study</a:t>
            </a:r>
            <a:endParaRPr sz="1800" dirty="0"/>
          </a:p>
        </p:txBody>
      </p:sp>
      <p:pic>
        <p:nvPicPr>
          <p:cNvPr id="378" name="Google Shape;378;p4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Patch vs Holistic Representation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>
            <a:extLst>
              <a:ext uri="{FF2B5EF4-FFF2-40B4-BE49-F238E27FC236}">
                <a16:creationId xmlns:a16="http://schemas.microsoft.com/office/drawing/2014/main" id="{F76003D8-34C6-309E-1D0B-2E007CA288CD}"/>
              </a:ext>
            </a:extLst>
          </p:cNvPr>
          <p:cNvSpPr txBox="1"/>
          <p:nvPr/>
        </p:nvSpPr>
        <p:spPr>
          <a:xfrm>
            <a:off x="627960" y="3429000"/>
            <a:ext cx="10936077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Holistic representation :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WRN-50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의 마지막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hidden layer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를 사용하여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average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pooling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이후의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2048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차원 벡터를 사용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Patch representation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동일한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hidden layer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사용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average pooling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제외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(ex – 256*256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크기의 입력에 대해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8*8 2048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차원 패치 </a:t>
            </a:r>
            <a:r>
              <a:rPr lang="ko-KR" altLang="en-US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임베딩을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얻음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제안된 패치 기반 다중 인스턴스 클러스터링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(WA – semi)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방법보다 성능이 떨어짐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.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ResNet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/ </a:t>
            </a:r>
            <a:r>
              <a:rPr lang="en-US" altLang="ko-KR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EfficientNet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모델에서도 같은 경향이 관찰됨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76B5D0-3B4D-4B34-6142-5DB5219BF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2" y="1270952"/>
            <a:ext cx="6048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9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9521242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Sensitivity Analysis on</a:t>
            </a:r>
            <a:r>
              <a:rPr lang="en-US" b="0" dirty="0"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 </a:t>
            </a:r>
            <a:r>
              <a:rPr lang="el-GR" altLang="ko-KR" sz="2400" b="0" i="0" dirty="0">
                <a:effectLst/>
                <a:latin typeface="arial" panose="020B0604020202020204" pitchFamily="34" charset="0"/>
              </a:rPr>
              <a:t>τ</a:t>
            </a:r>
            <a:r>
              <a:rPr lang="en-US" altLang="ko-KR" sz="2400" b="0" i="0" dirty="0">
                <a:effectLst/>
                <a:latin typeface="arial" panose="020B0604020202020204" pitchFamily="34" charset="0"/>
              </a:rPr>
              <a:t> /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Variants of Distance Measure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>
            <a:extLst>
              <a:ext uri="{FF2B5EF4-FFF2-40B4-BE49-F238E27FC236}">
                <a16:creationId xmlns:a16="http://schemas.microsoft.com/office/drawing/2014/main" id="{F76003D8-34C6-309E-1D0B-2E007CA288CD}"/>
              </a:ext>
            </a:extLst>
          </p:cNvPr>
          <p:cNvSpPr txBox="1"/>
          <p:nvPr/>
        </p:nvSpPr>
        <p:spPr>
          <a:xfrm>
            <a:off x="597481" y="4154797"/>
            <a:ext cx="5041319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Sensitivity Analysis on </a:t>
            </a:r>
            <a:r>
              <a:rPr lang="en-US" altLang="ko-KR" sz="2800" b="0" dirty="0"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 </a:t>
            </a:r>
            <a:r>
              <a:rPr lang="el-GR" altLang="ko-KR" sz="1600" b="0" i="0" dirty="0">
                <a:effectLst/>
                <a:latin typeface="arial" panose="020B0604020202020204" pitchFamily="34" charset="0"/>
              </a:rPr>
              <a:t>τ</a:t>
            </a:r>
            <a:r>
              <a:rPr lang="en-US" altLang="ko-KR" sz="1600" b="0" i="0" dirty="0">
                <a:effectLst/>
                <a:latin typeface="arial" panose="020B0604020202020204" pitchFamily="34" charset="0"/>
              </a:rPr>
              <a:t> </a:t>
            </a:r>
            <a:endParaRPr lang="en-US" altLang="ko-KR" sz="1500" b="1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중간값의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ea typeface="Malgun Gothic"/>
                <a:cs typeface="Malgun Gothic"/>
                <a:sym typeface="Malgun Gothic"/>
              </a:rPr>
              <a:t> </a:t>
            </a:r>
            <a:r>
              <a:rPr lang="el-GR" altLang="ko-KR" sz="1600" i="0" dirty="0">
                <a:effectLst/>
                <a:latin typeface="arial" panose="020B0604020202020204" pitchFamily="34" charset="0"/>
              </a:rPr>
              <a:t>τ</a:t>
            </a:r>
            <a:r>
              <a:rPr lang="en-US" altLang="ko-KR" sz="160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가 선호되며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el-GR" altLang="ko-KR" sz="1600" i="0" dirty="0">
                <a:effectLst/>
                <a:latin typeface="arial" panose="020B0604020202020204" pitchFamily="34" charset="0"/>
              </a:rPr>
              <a:t>τ</a:t>
            </a:r>
            <a:r>
              <a:rPr lang="en-US" altLang="ko-KR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값을 증가시키면 모델이 균일한 가중치로 수렴하여 성능이 저하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텍스처 클래스는 작은 영역에 초점을 맞출 수 있기 때문에 작은</a:t>
            </a:r>
            <a:r>
              <a:rPr lang="el-GR" altLang="ko-KR" sz="140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 </a:t>
            </a:r>
            <a:r>
              <a:rPr lang="el-GR" altLang="ko-KR" sz="1400" i="0" dirty="0">
                <a:effectLst/>
                <a:latin typeface="arial" panose="020B0604020202020204" pitchFamily="34" charset="0"/>
              </a:rPr>
              <a:t>τ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에서도 우수한 성능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5F27E-5C82-00A8-096D-D9A03648E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75" y="865423"/>
            <a:ext cx="4415790" cy="3354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C77BA3-F9D5-4748-C10B-0445A516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07" y="1323471"/>
            <a:ext cx="5183618" cy="3071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E9A336-0B6B-3DC6-381B-83E6555B2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180" y="748904"/>
            <a:ext cx="3320415" cy="581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ED66C-18CA-FC86-7CF1-7CADFB0A3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2116" y="663334"/>
            <a:ext cx="3216728" cy="545106"/>
          </a:xfrm>
          <a:prstGeom prst="rect">
            <a:avLst/>
          </a:prstGeom>
        </p:spPr>
      </p:pic>
      <p:sp>
        <p:nvSpPr>
          <p:cNvPr id="12" name="Google Shape;98;p17">
            <a:extLst>
              <a:ext uri="{FF2B5EF4-FFF2-40B4-BE49-F238E27FC236}">
                <a16:creationId xmlns:a16="http://schemas.microsoft.com/office/drawing/2014/main" id="{1F88B437-F1FB-E648-DB9C-41A03D75E44B}"/>
              </a:ext>
            </a:extLst>
          </p:cNvPr>
          <p:cNvSpPr txBox="1"/>
          <p:nvPr/>
        </p:nvSpPr>
        <p:spPr>
          <a:xfrm>
            <a:off x="6096000" y="4486329"/>
            <a:ext cx="5041319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Variants of Distance Measure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Eq (3), Eq (2) : max min max 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일 때가 성능이 가장 좋았음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Eq (5) : E</a:t>
            </a:r>
            <a:r>
              <a:rPr lang="ko-KR" altLang="en-US" sz="15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가 데이터셋 전반에 걸쳐 견고하게 작동하는 것을 확인</a:t>
            </a:r>
            <a:endParaRPr lang="en-US" altLang="ko-KR" sz="1500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8697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Conclusion</a:t>
            </a:r>
            <a:endParaRPr sz="1800"/>
          </a:p>
        </p:txBody>
      </p:sp>
      <p:pic>
        <p:nvPicPr>
          <p:cNvPr id="378" name="Google Shape;378;p4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34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Conclusion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4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 txBox="1"/>
          <p:nvPr/>
        </p:nvSpPr>
        <p:spPr>
          <a:xfrm>
            <a:off x="801317" y="998520"/>
            <a:ext cx="1058936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Contribution</a:t>
            </a:r>
          </a:p>
          <a:p>
            <a:pPr marL="0" marR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/>
              <a:t>Anomaly Clustering</a:t>
            </a:r>
            <a:r>
              <a:rPr lang="ko-KR" altLang="en-US" dirty="0"/>
              <a:t> 문제를 도입하고 이미지 표현을 위해 패치 기반 </a:t>
            </a:r>
            <a:r>
              <a:rPr lang="en-US" altLang="ko-KR" dirty="0"/>
              <a:t>Deep Embeddings</a:t>
            </a:r>
            <a:r>
              <a:rPr lang="ko-KR" altLang="en-US" dirty="0"/>
              <a:t>을 사용하여 </a:t>
            </a:r>
            <a:r>
              <a:rPr lang="en-US" altLang="ko-KR" dirty="0"/>
              <a:t>multiple instance clustering</a:t>
            </a:r>
            <a:r>
              <a:rPr lang="ko-KR" altLang="en-US" dirty="0"/>
              <a:t>으로 해결하고자 함</a:t>
            </a:r>
            <a:endParaRPr lang="en-US" altLang="ko-KR" dirty="0"/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/>
              <a:t>Unsupervised</a:t>
            </a:r>
            <a:r>
              <a:rPr lang="ko-KR" altLang="en-US" dirty="0"/>
              <a:t> 또는 </a:t>
            </a:r>
            <a:r>
              <a:rPr lang="en-US" altLang="ko-KR" dirty="0"/>
              <a:t>Semi-supervised</a:t>
            </a:r>
            <a:r>
              <a:rPr lang="ko-KR" altLang="en-US" dirty="0"/>
              <a:t> 방식으로 중요한 </a:t>
            </a:r>
            <a:r>
              <a:rPr lang="en-US" altLang="ko-KR" dirty="0"/>
              <a:t>instance(patch)</a:t>
            </a:r>
            <a:r>
              <a:rPr lang="ko-KR" altLang="en-US" dirty="0"/>
              <a:t>에 집중하여 거리를 계산하는 </a:t>
            </a:r>
            <a:r>
              <a:rPr lang="en-US" altLang="ko-KR" dirty="0"/>
              <a:t>Weighted average distance</a:t>
            </a:r>
            <a:r>
              <a:rPr lang="ko-KR" altLang="en-US" dirty="0"/>
              <a:t>를 제안</a:t>
            </a:r>
            <a:endParaRPr lang="en-US" altLang="ko-KR" dirty="0"/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/>
              <a:t>Industrial anomaly detection dataset</a:t>
            </a:r>
            <a:r>
              <a:rPr lang="ko-KR" altLang="en-US" dirty="0"/>
              <a:t>에 대한 실험을 수행하여 여러 인스턴스 및 </a:t>
            </a:r>
            <a:r>
              <a:rPr lang="en-US" altLang="ko-KR" dirty="0"/>
              <a:t>deep clustering</a:t>
            </a:r>
            <a:r>
              <a:rPr lang="ko-KR" altLang="en-US" dirty="0"/>
              <a:t> 기준선에 개선을 보여줌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990600"/>
            <a:ext cx="11651700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dirty="0"/>
              <a:t>Anomaly Clustering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dirty="0"/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Ablation Study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68" name="Google Shape;68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Abstract</a:t>
            </a:r>
            <a:endParaRPr sz="1800"/>
          </a:p>
        </p:txBody>
      </p:sp>
      <p:pic>
        <p:nvPicPr>
          <p:cNvPr id="74" name="Google Shape;74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3154438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Abstract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801299" y="4019415"/>
            <a:ext cx="105894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500" b="1" dirty="0">
                <a:latin typeface="Malgun Gothic"/>
                <a:ea typeface="Malgun Gothic"/>
                <a:cs typeface="Malgun Gothic"/>
                <a:sym typeface="Malgun Gothic"/>
              </a:rPr>
              <a:t>Anomaly</a:t>
            </a:r>
            <a:r>
              <a:rPr lang="ko-KR" altLang="en-US" sz="1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ko-KR" altLang="en-US" sz="1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Anomaly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종류에 따라 일관성 있는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(Coherent)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클러스터로 그룹화</a:t>
            </a: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Challenging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한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Task -&gt; Anomaly pattern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이 감지하기 어려움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국소 부위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b="1" dirty="0">
                <a:latin typeface="Malgun Gothic"/>
                <a:ea typeface="Malgun Gothic"/>
                <a:cs typeface="Malgun Gothic"/>
                <a:sym typeface="Malgun Gothic"/>
              </a:rPr>
              <a:t>제안</a:t>
            </a: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 Patch based embeddings,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범용적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clustering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기법을 활용하여 </a:t>
            </a:r>
            <a:r>
              <a:rPr lang="ko-KR" altLang="en-US" sz="1500" dirty="0" err="1">
                <a:latin typeface="Malgun Gothic"/>
                <a:ea typeface="Malgun Gothic"/>
                <a:cs typeface="Malgun Gothic"/>
                <a:sym typeface="Malgun Gothic"/>
              </a:rPr>
              <a:t>해결하고자함</a:t>
            </a: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-US" altLang="ko-KR" sz="1500" b="1" dirty="0">
                <a:latin typeface="Malgun Gothic"/>
                <a:ea typeface="Malgun Gothic"/>
                <a:cs typeface="Malgun Gothic"/>
                <a:sym typeface="Malgun Gothic"/>
              </a:rPr>
              <a:t>(Distance function)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각 이미지는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Embedding bag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으로 표현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weighted averaged embeddings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간의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Euclidean distance</a:t>
            </a:r>
          </a:p>
        </p:txBody>
      </p:sp>
      <p:pic>
        <p:nvPicPr>
          <p:cNvPr id="82" name="Google Shape;82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E3422F-825A-EE3B-8CB0-2A41881CB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512" y="1206133"/>
            <a:ext cx="3990975" cy="22704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Introduction</a:t>
            </a:r>
            <a:endParaRPr sz="1800"/>
          </a:p>
        </p:txBody>
      </p:sp>
      <p:pic>
        <p:nvPicPr>
          <p:cNvPr id="91" name="Google Shape;91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01287" y="4223533"/>
            <a:ext cx="10589400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 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One-class classification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통해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Binary Label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얻음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 Limited expression 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종류가 있는 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Clustering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의미론상 일관성 있는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나눔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Valuable</a:t>
            </a: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: Active Learning -&gt; Query data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생성하는데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할당 사용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Diversity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위하여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4">
              <a:lnSpc>
                <a:spcPct val="15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: Industrial application -&gt;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종류의 원인 분석을 통하여 제조 파이프라인 수정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6F7993-520B-D090-79A4-3E4C3417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75" y="1400966"/>
            <a:ext cx="5197249" cy="2517538"/>
          </a:xfrm>
          <a:prstGeom prst="rect">
            <a:avLst/>
          </a:prstGeom>
        </p:spPr>
      </p:pic>
      <p:sp>
        <p:nvSpPr>
          <p:cNvPr id="4" name="Google Shape;112;p18">
            <a:extLst>
              <a:ext uri="{FF2B5EF4-FFF2-40B4-BE49-F238E27FC236}">
                <a16:creationId xmlns:a16="http://schemas.microsoft.com/office/drawing/2014/main" id="{1E763B3F-0B6F-9437-F14C-7BB08E06716A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 VS Anomaly Clustering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01300" y="3576182"/>
            <a:ext cx="105894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clustering 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</a:t>
            </a:r>
            <a:endParaRPr lang="en-US" altLang="ko-KR"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 object-centered 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대부분 비슷한 이미지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but differs at local regions</a:t>
            </a: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Industrial applications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데이터 양 부족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(real world problem)</a:t>
            </a: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유사도 기반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 Embedding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(holistic)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표현을 지양하기 위함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weight(patch embedding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중요도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defective region)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함께 집계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A85F67-0B1D-B242-FD0E-A2A1F09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54" y="885975"/>
            <a:ext cx="7171692" cy="2467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68741E-694B-AFC8-2708-457F49C16DF0}"/>
              </a:ext>
            </a:extLst>
          </p:cNvPr>
          <p:cNvSpPr/>
          <p:nvPr/>
        </p:nvSpPr>
        <p:spPr>
          <a:xfrm>
            <a:off x="3799115" y="885975"/>
            <a:ext cx="762000" cy="529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14;p18">
            <a:extLst>
              <a:ext uri="{FF2B5EF4-FFF2-40B4-BE49-F238E27FC236}">
                <a16:creationId xmlns:a16="http://schemas.microsoft.com/office/drawing/2014/main" id="{81CF0462-E964-C2C0-005F-025F9FE5C917}"/>
              </a:ext>
            </a:extLst>
          </p:cNvPr>
          <p:cNvSpPr txBox="1"/>
          <p:nvPr/>
        </p:nvSpPr>
        <p:spPr>
          <a:xfrm>
            <a:off x="1803139" y="885975"/>
            <a:ext cx="19959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bag of embeddings</a:t>
            </a:r>
            <a:endParaRPr sz="1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4;p18">
            <a:extLst>
              <a:ext uri="{FF2B5EF4-FFF2-40B4-BE49-F238E27FC236}">
                <a16:creationId xmlns:a16="http://schemas.microsoft.com/office/drawing/2014/main" id="{C561FF87-B597-E085-ADA9-765F57BDC924}"/>
              </a:ext>
            </a:extLst>
          </p:cNvPr>
          <p:cNvSpPr txBox="1"/>
          <p:nvPr/>
        </p:nvSpPr>
        <p:spPr>
          <a:xfrm>
            <a:off x="2184139" y="2214003"/>
            <a:ext cx="199597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sz="105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18">
            <a:extLst>
              <a:ext uri="{FF2B5EF4-FFF2-40B4-BE49-F238E27FC236}">
                <a16:creationId xmlns:a16="http://schemas.microsoft.com/office/drawing/2014/main" id="{41D83B04-B899-E937-7B3F-502426412369}"/>
              </a:ext>
            </a:extLst>
          </p:cNvPr>
          <p:cNvSpPr txBox="1"/>
          <p:nvPr/>
        </p:nvSpPr>
        <p:spPr>
          <a:xfrm>
            <a:off x="6711016" y="355557"/>
            <a:ext cx="19959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2. Patch Embedding</a:t>
            </a:r>
            <a:endParaRPr sz="14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4;p18">
            <a:extLst>
              <a:ext uri="{FF2B5EF4-FFF2-40B4-BE49-F238E27FC236}">
                <a16:creationId xmlns:a16="http://schemas.microsoft.com/office/drawing/2014/main" id="{1A77C6B3-26C6-2839-241B-97A234CB7951}"/>
              </a:ext>
            </a:extLst>
          </p:cNvPr>
          <p:cNvSpPr txBox="1"/>
          <p:nvPr/>
        </p:nvSpPr>
        <p:spPr>
          <a:xfrm>
            <a:off x="3563127" y="237078"/>
            <a:ext cx="19959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1. Similarity-based Clustering</a:t>
            </a:r>
            <a:endParaRPr sz="14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11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Related Work</a:t>
            </a:r>
            <a:endParaRPr sz="1800"/>
          </a:p>
        </p:txBody>
      </p:sp>
      <p:pic>
        <p:nvPicPr>
          <p:cNvPr id="123" name="Google Shape;123;p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2813</Words>
  <Application>Microsoft Office PowerPoint</Application>
  <PresentationFormat>와이드스크린</PresentationFormat>
  <Paragraphs>305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NanumSquare</vt:lpstr>
      <vt:lpstr>Noto Sans Light</vt:lpstr>
      <vt:lpstr>Söhne</vt:lpstr>
      <vt:lpstr>맑은 고딕</vt:lpstr>
      <vt:lpstr>맑은 고딕</vt:lpstr>
      <vt:lpstr>Arial</vt:lpstr>
      <vt:lpstr>Arial</vt:lpstr>
      <vt:lpstr>Calibri</vt:lpstr>
      <vt:lpstr>Office Theme</vt:lpstr>
      <vt:lpstr>Anomaly Clustering: Grouping Images into Coherent Clusters of Anomaly Types</vt:lpstr>
      <vt:lpstr>Contents</vt:lpstr>
      <vt:lpstr>Contents</vt:lpstr>
      <vt:lpstr>Abstract</vt:lpstr>
      <vt:lpstr>Abstract</vt:lpstr>
      <vt:lpstr>Introduction</vt:lpstr>
      <vt:lpstr>Introduction</vt:lpstr>
      <vt:lpstr>Introduction</vt:lpstr>
      <vt:lpstr>Related Work</vt:lpstr>
      <vt:lpstr>Anomaly Detection / Image Clustering</vt:lpstr>
      <vt:lpstr>Anomaly Detection / Image Clustering</vt:lpstr>
      <vt:lpstr>Anomaly Clustering</vt:lpstr>
      <vt:lpstr>Framework Overview</vt:lpstr>
      <vt:lpstr>Weighted Average Distance between Bags</vt:lpstr>
      <vt:lpstr>Weighted Average Distance between Bags</vt:lpstr>
      <vt:lpstr>Weighted Average Distance between Bags</vt:lpstr>
      <vt:lpstr>Weighted Average Distance between Bags</vt:lpstr>
      <vt:lpstr>Experiments</vt:lpstr>
      <vt:lpstr>Experiments</vt:lpstr>
      <vt:lpstr>Unsupervised Clustering Experiments</vt:lpstr>
      <vt:lpstr>Semi-supervised Clustering Experiments</vt:lpstr>
      <vt:lpstr>Cluster Purity</vt:lpstr>
      <vt:lpstr>Cluster Visualization</vt:lpstr>
      <vt:lpstr>Ablation Study</vt:lpstr>
      <vt:lpstr>Patch vs Holistic Representation</vt:lpstr>
      <vt:lpstr>Sensitivity Analysis on τ / Variants of Distance Measure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Clustering: Grouping Images into Coherent Clusters of Anomaly Types</dc:title>
  <dc:creator>Windows 사용자</dc:creator>
  <cp:lastModifiedBy>김지원</cp:lastModifiedBy>
  <cp:revision>96</cp:revision>
  <dcterms:created xsi:type="dcterms:W3CDTF">2023-01-02T13:26:21Z</dcterms:created>
  <dcterms:modified xsi:type="dcterms:W3CDTF">2023-06-21T07:00:41Z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